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74" r:id="rId1"/>
  </p:sldMasterIdLst>
  <p:notesMasterIdLst>
    <p:notesMasterId r:id="rId52"/>
  </p:notesMasterIdLst>
  <p:sldIdLst>
    <p:sldId id="256" r:id="rId2"/>
    <p:sldId id="257" r:id="rId3"/>
    <p:sldId id="258" r:id="rId4"/>
    <p:sldId id="259" r:id="rId5"/>
    <p:sldId id="260" r:id="rId6"/>
    <p:sldId id="261" r:id="rId7"/>
    <p:sldId id="262" r:id="rId8"/>
    <p:sldId id="286"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7" r:id="rId30"/>
    <p:sldId id="284" r:id="rId31"/>
    <p:sldId id="285" r:id="rId32"/>
    <p:sldId id="288" r:id="rId33"/>
    <p:sldId id="289" r:id="rId34"/>
    <p:sldId id="290" r:id="rId35"/>
    <p:sldId id="291" r:id="rId36"/>
    <p:sldId id="292" r:id="rId37"/>
    <p:sldId id="293" r:id="rId38"/>
    <p:sldId id="294" r:id="rId39"/>
    <p:sldId id="295" r:id="rId40"/>
    <p:sldId id="296" r:id="rId41"/>
    <p:sldId id="306" r:id="rId42"/>
    <p:sldId id="297" r:id="rId43"/>
    <p:sldId id="298" r:id="rId44"/>
    <p:sldId id="299" r:id="rId45"/>
    <p:sldId id="300" r:id="rId46"/>
    <p:sldId id="301" r:id="rId47"/>
    <p:sldId id="302" r:id="rId48"/>
    <p:sldId id="303" r:id="rId49"/>
    <p:sldId id="304" r:id="rId50"/>
    <p:sldId id="305" r:id="rId51"/>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02E09BF-AD31-4788-99DC-1E097CD34E2A}" type="datetimeFigureOut">
              <a:rPr lang="en-AU" smtClean="0"/>
              <a:t>10/03/2021</a:t>
            </a:fld>
            <a:endParaRPr lang="en-AU"/>
          </a:p>
        </p:txBody>
      </p:sp>
      <p:sp>
        <p:nvSpPr>
          <p:cNvPr id="4" name="Slide Image Placeholder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81DADA6-37EF-4196-A040-B8DA13552CD6}" type="slidenum">
              <a:rPr lang="en-AU" smtClean="0"/>
              <a:t>‹#›</a:t>
            </a:fld>
            <a:endParaRPr lang="en-AU"/>
          </a:p>
        </p:txBody>
      </p:sp>
    </p:spTree>
    <p:extLst>
      <p:ext uri="{BB962C8B-B14F-4D97-AF65-F5344CB8AC3E}">
        <p14:creationId xmlns:p14="http://schemas.microsoft.com/office/powerpoint/2010/main" val="3626485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1</a:t>
            </a:fld>
            <a:endParaRPr lang="en-AU"/>
          </a:p>
        </p:txBody>
      </p:sp>
    </p:spTree>
    <p:extLst>
      <p:ext uri="{BB962C8B-B14F-4D97-AF65-F5344CB8AC3E}">
        <p14:creationId xmlns:p14="http://schemas.microsoft.com/office/powerpoint/2010/main" val="445794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10</a:t>
            </a:fld>
            <a:endParaRPr lang="en-AU"/>
          </a:p>
        </p:txBody>
      </p:sp>
    </p:spTree>
    <p:extLst>
      <p:ext uri="{BB962C8B-B14F-4D97-AF65-F5344CB8AC3E}">
        <p14:creationId xmlns:p14="http://schemas.microsoft.com/office/powerpoint/2010/main" val="1100214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11</a:t>
            </a:fld>
            <a:endParaRPr lang="en-AU"/>
          </a:p>
        </p:txBody>
      </p:sp>
    </p:spTree>
    <p:extLst>
      <p:ext uri="{BB962C8B-B14F-4D97-AF65-F5344CB8AC3E}">
        <p14:creationId xmlns:p14="http://schemas.microsoft.com/office/powerpoint/2010/main" val="34912540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12</a:t>
            </a:fld>
            <a:endParaRPr lang="en-AU"/>
          </a:p>
        </p:txBody>
      </p:sp>
    </p:spTree>
    <p:extLst>
      <p:ext uri="{BB962C8B-B14F-4D97-AF65-F5344CB8AC3E}">
        <p14:creationId xmlns:p14="http://schemas.microsoft.com/office/powerpoint/2010/main" val="26505153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13</a:t>
            </a:fld>
            <a:endParaRPr lang="en-AU"/>
          </a:p>
        </p:txBody>
      </p:sp>
    </p:spTree>
    <p:extLst>
      <p:ext uri="{BB962C8B-B14F-4D97-AF65-F5344CB8AC3E}">
        <p14:creationId xmlns:p14="http://schemas.microsoft.com/office/powerpoint/2010/main" val="42809493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14</a:t>
            </a:fld>
            <a:endParaRPr lang="en-AU"/>
          </a:p>
        </p:txBody>
      </p:sp>
    </p:spTree>
    <p:extLst>
      <p:ext uri="{BB962C8B-B14F-4D97-AF65-F5344CB8AC3E}">
        <p14:creationId xmlns:p14="http://schemas.microsoft.com/office/powerpoint/2010/main" val="17600654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15</a:t>
            </a:fld>
            <a:endParaRPr lang="en-AU"/>
          </a:p>
        </p:txBody>
      </p:sp>
    </p:spTree>
    <p:extLst>
      <p:ext uri="{BB962C8B-B14F-4D97-AF65-F5344CB8AC3E}">
        <p14:creationId xmlns:p14="http://schemas.microsoft.com/office/powerpoint/2010/main" val="3505656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16</a:t>
            </a:fld>
            <a:endParaRPr lang="en-AU"/>
          </a:p>
        </p:txBody>
      </p:sp>
    </p:spTree>
    <p:extLst>
      <p:ext uri="{BB962C8B-B14F-4D97-AF65-F5344CB8AC3E}">
        <p14:creationId xmlns:p14="http://schemas.microsoft.com/office/powerpoint/2010/main" val="30418078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17</a:t>
            </a:fld>
            <a:endParaRPr lang="en-AU"/>
          </a:p>
        </p:txBody>
      </p:sp>
    </p:spTree>
    <p:extLst>
      <p:ext uri="{BB962C8B-B14F-4D97-AF65-F5344CB8AC3E}">
        <p14:creationId xmlns:p14="http://schemas.microsoft.com/office/powerpoint/2010/main" val="26393499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18</a:t>
            </a:fld>
            <a:endParaRPr lang="en-AU"/>
          </a:p>
        </p:txBody>
      </p:sp>
    </p:spTree>
    <p:extLst>
      <p:ext uri="{BB962C8B-B14F-4D97-AF65-F5344CB8AC3E}">
        <p14:creationId xmlns:p14="http://schemas.microsoft.com/office/powerpoint/2010/main" val="31649402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19</a:t>
            </a:fld>
            <a:endParaRPr lang="en-AU"/>
          </a:p>
        </p:txBody>
      </p:sp>
    </p:spTree>
    <p:extLst>
      <p:ext uri="{BB962C8B-B14F-4D97-AF65-F5344CB8AC3E}">
        <p14:creationId xmlns:p14="http://schemas.microsoft.com/office/powerpoint/2010/main" val="1016061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2</a:t>
            </a:fld>
            <a:endParaRPr lang="en-AU"/>
          </a:p>
        </p:txBody>
      </p:sp>
    </p:spTree>
    <p:extLst>
      <p:ext uri="{BB962C8B-B14F-4D97-AF65-F5344CB8AC3E}">
        <p14:creationId xmlns:p14="http://schemas.microsoft.com/office/powerpoint/2010/main" val="39968498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20</a:t>
            </a:fld>
            <a:endParaRPr lang="en-AU"/>
          </a:p>
        </p:txBody>
      </p:sp>
    </p:spTree>
    <p:extLst>
      <p:ext uri="{BB962C8B-B14F-4D97-AF65-F5344CB8AC3E}">
        <p14:creationId xmlns:p14="http://schemas.microsoft.com/office/powerpoint/2010/main" val="6679537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21</a:t>
            </a:fld>
            <a:endParaRPr lang="en-AU"/>
          </a:p>
        </p:txBody>
      </p:sp>
    </p:spTree>
    <p:extLst>
      <p:ext uri="{BB962C8B-B14F-4D97-AF65-F5344CB8AC3E}">
        <p14:creationId xmlns:p14="http://schemas.microsoft.com/office/powerpoint/2010/main" val="14005685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22</a:t>
            </a:fld>
            <a:endParaRPr lang="en-AU"/>
          </a:p>
        </p:txBody>
      </p:sp>
    </p:spTree>
    <p:extLst>
      <p:ext uri="{BB962C8B-B14F-4D97-AF65-F5344CB8AC3E}">
        <p14:creationId xmlns:p14="http://schemas.microsoft.com/office/powerpoint/2010/main" val="31674932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23</a:t>
            </a:fld>
            <a:endParaRPr lang="en-AU"/>
          </a:p>
        </p:txBody>
      </p:sp>
    </p:spTree>
    <p:extLst>
      <p:ext uri="{BB962C8B-B14F-4D97-AF65-F5344CB8AC3E}">
        <p14:creationId xmlns:p14="http://schemas.microsoft.com/office/powerpoint/2010/main" val="18913779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24</a:t>
            </a:fld>
            <a:endParaRPr lang="en-AU"/>
          </a:p>
        </p:txBody>
      </p:sp>
    </p:spTree>
    <p:extLst>
      <p:ext uri="{BB962C8B-B14F-4D97-AF65-F5344CB8AC3E}">
        <p14:creationId xmlns:p14="http://schemas.microsoft.com/office/powerpoint/2010/main" val="21246129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25</a:t>
            </a:fld>
            <a:endParaRPr lang="en-AU"/>
          </a:p>
        </p:txBody>
      </p:sp>
    </p:spTree>
    <p:extLst>
      <p:ext uri="{BB962C8B-B14F-4D97-AF65-F5344CB8AC3E}">
        <p14:creationId xmlns:p14="http://schemas.microsoft.com/office/powerpoint/2010/main" val="15062123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26</a:t>
            </a:fld>
            <a:endParaRPr lang="en-AU"/>
          </a:p>
        </p:txBody>
      </p:sp>
    </p:spTree>
    <p:extLst>
      <p:ext uri="{BB962C8B-B14F-4D97-AF65-F5344CB8AC3E}">
        <p14:creationId xmlns:p14="http://schemas.microsoft.com/office/powerpoint/2010/main" val="32520356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27</a:t>
            </a:fld>
            <a:endParaRPr lang="en-AU"/>
          </a:p>
        </p:txBody>
      </p:sp>
    </p:spTree>
    <p:extLst>
      <p:ext uri="{BB962C8B-B14F-4D97-AF65-F5344CB8AC3E}">
        <p14:creationId xmlns:p14="http://schemas.microsoft.com/office/powerpoint/2010/main" val="10264038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28</a:t>
            </a:fld>
            <a:endParaRPr lang="en-AU"/>
          </a:p>
        </p:txBody>
      </p:sp>
    </p:spTree>
    <p:extLst>
      <p:ext uri="{BB962C8B-B14F-4D97-AF65-F5344CB8AC3E}">
        <p14:creationId xmlns:p14="http://schemas.microsoft.com/office/powerpoint/2010/main" val="15980749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29</a:t>
            </a:fld>
            <a:endParaRPr lang="en-AU"/>
          </a:p>
        </p:txBody>
      </p:sp>
    </p:spTree>
    <p:extLst>
      <p:ext uri="{BB962C8B-B14F-4D97-AF65-F5344CB8AC3E}">
        <p14:creationId xmlns:p14="http://schemas.microsoft.com/office/powerpoint/2010/main" val="419760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3</a:t>
            </a:fld>
            <a:endParaRPr lang="en-AU"/>
          </a:p>
        </p:txBody>
      </p:sp>
    </p:spTree>
    <p:extLst>
      <p:ext uri="{BB962C8B-B14F-4D97-AF65-F5344CB8AC3E}">
        <p14:creationId xmlns:p14="http://schemas.microsoft.com/office/powerpoint/2010/main" val="67608743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30</a:t>
            </a:fld>
            <a:endParaRPr lang="en-AU"/>
          </a:p>
        </p:txBody>
      </p:sp>
    </p:spTree>
    <p:extLst>
      <p:ext uri="{BB962C8B-B14F-4D97-AF65-F5344CB8AC3E}">
        <p14:creationId xmlns:p14="http://schemas.microsoft.com/office/powerpoint/2010/main" val="3379994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31</a:t>
            </a:fld>
            <a:endParaRPr lang="en-AU"/>
          </a:p>
        </p:txBody>
      </p:sp>
    </p:spTree>
    <p:extLst>
      <p:ext uri="{BB962C8B-B14F-4D97-AF65-F5344CB8AC3E}">
        <p14:creationId xmlns:p14="http://schemas.microsoft.com/office/powerpoint/2010/main" val="30311534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32</a:t>
            </a:fld>
            <a:endParaRPr lang="en-AU"/>
          </a:p>
        </p:txBody>
      </p:sp>
    </p:spTree>
    <p:extLst>
      <p:ext uri="{BB962C8B-B14F-4D97-AF65-F5344CB8AC3E}">
        <p14:creationId xmlns:p14="http://schemas.microsoft.com/office/powerpoint/2010/main" val="7013817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33</a:t>
            </a:fld>
            <a:endParaRPr lang="en-AU"/>
          </a:p>
        </p:txBody>
      </p:sp>
    </p:spTree>
    <p:extLst>
      <p:ext uri="{BB962C8B-B14F-4D97-AF65-F5344CB8AC3E}">
        <p14:creationId xmlns:p14="http://schemas.microsoft.com/office/powerpoint/2010/main" val="21083815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34</a:t>
            </a:fld>
            <a:endParaRPr lang="en-AU"/>
          </a:p>
        </p:txBody>
      </p:sp>
    </p:spTree>
    <p:extLst>
      <p:ext uri="{BB962C8B-B14F-4D97-AF65-F5344CB8AC3E}">
        <p14:creationId xmlns:p14="http://schemas.microsoft.com/office/powerpoint/2010/main" val="21684867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35</a:t>
            </a:fld>
            <a:endParaRPr lang="en-AU"/>
          </a:p>
        </p:txBody>
      </p:sp>
    </p:spTree>
    <p:extLst>
      <p:ext uri="{BB962C8B-B14F-4D97-AF65-F5344CB8AC3E}">
        <p14:creationId xmlns:p14="http://schemas.microsoft.com/office/powerpoint/2010/main" val="402398540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36</a:t>
            </a:fld>
            <a:endParaRPr lang="en-AU"/>
          </a:p>
        </p:txBody>
      </p:sp>
    </p:spTree>
    <p:extLst>
      <p:ext uri="{BB962C8B-B14F-4D97-AF65-F5344CB8AC3E}">
        <p14:creationId xmlns:p14="http://schemas.microsoft.com/office/powerpoint/2010/main" val="36783165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37</a:t>
            </a:fld>
            <a:endParaRPr lang="en-AU"/>
          </a:p>
        </p:txBody>
      </p:sp>
    </p:spTree>
    <p:extLst>
      <p:ext uri="{BB962C8B-B14F-4D97-AF65-F5344CB8AC3E}">
        <p14:creationId xmlns:p14="http://schemas.microsoft.com/office/powerpoint/2010/main" val="2913707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38</a:t>
            </a:fld>
            <a:endParaRPr lang="en-AU"/>
          </a:p>
        </p:txBody>
      </p:sp>
    </p:spTree>
    <p:extLst>
      <p:ext uri="{BB962C8B-B14F-4D97-AF65-F5344CB8AC3E}">
        <p14:creationId xmlns:p14="http://schemas.microsoft.com/office/powerpoint/2010/main" val="223536887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39</a:t>
            </a:fld>
            <a:endParaRPr lang="en-AU"/>
          </a:p>
        </p:txBody>
      </p:sp>
    </p:spTree>
    <p:extLst>
      <p:ext uri="{BB962C8B-B14F-4D97-AF65-F5344CB8AC3E}">
        <p14:creationId xmlns:p14="http://schemas.microsoft.com/office/powerpoint/2010/main" val="1864442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4</a:t>
            </a:fld>
            <a:endParaRPr lang="en-AU"/>
          </a:p>
        </p:txBody>
      </p:sp>
    </p:spTree>
    <p:extLst>
      <p:ext uri="{BB962C8B-B14F-4D97-AF65-F5344CB8AC3E}">
        <p14:creationId xmlns:p14="http://schemas.microsoft.com/office/powerpoint/2010/main" val="196771741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40</a:t>
            </a:fld>
            <a:endParaRPr lang="en-AU"/>
          </a:p>
        </p:txBody>
      </p:sp>
    </p:spTree>
    <p:extLst>
      <p:ext uri="{BB962C8B-B14F-4D97-AF65-F5344CB8AC3E}">
        <p14:creationId xmlns:p14="http://schemas.microsoft.com/office/powerpoint/2010/main" val="139813750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41</a:t>
            </a:fld>
            <a:endParaRPr lang="en-AU"/>
          </a:p>
        </p:txBody>
      </p:sp>
    </p:spTree>
    <p:extLst>
      <p:ext uri="{BB962C8B-B14F-4D97-AF65-F5344CB8AC3E}">
        <p14:creationId xmlns:p14="http://schemas.microsoft.com/office/powerpoint/2010/main" val="69304901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42</a:t>
            </a:fld>
            <a:endParaRPr lang="en-AU"/>
          </a:p>
        </p:txBody>
      </p:sp>
    </p:spTree>
    <p:extLst>
      <p:ext uri="{BB962C8B-B14F-4D97-AF65-F5344CB8AC3E}">
        <p14:creationId xmlns:p14="http://schemas.microsoft.com/office/powerpoint/2010/main" val="14687041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43</a:t>
            </a:fld>
            <a:endParaRPr lang="en-AU"/>
          </a:p>
        </p:txBody>
      </p:sp>
    </p:spTree>
    <p:extLst>
      <p:ext uri="{BB962C8B-B14F-4D97-AF65-F5344CB8AC3E}">
        <p14:creationId xmlns:p14="http://schemas.microsoft.com/office/powerpoint/2010/main" val="95907660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44</a:t>
            </a:fld>
            <a:endParaRPr lang="en-AU"/>
          </a:p>
        </p:txBody>
      </p:sp>
    </p:spTree>
    <p:extLst>
      <p:ext uri="{BB962C8B-B14F-4D97-AF65-F5344CB8AC3E}">
        <p14:creationId xmlns:p14="http://schemas.microsoft.com/office/powerpoint/2010/main" val="166496749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45</a:t>
            </a:fld>
            <a:endParaRPr lang="en-AU"/>
          </a:p>
        </p:txBody>
      </p:sp>
    </p:spTree>
    <p:extLst>
      <p:ext uri="{BB962C8B-B14F-4D97-AF65-F5344CB8AC3E}">
        <p14:creationId xmlns:p14="http://schemas.microsoft.com/office/powerpoint/2010/main" val="184842511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46</a:t>
            </a:fld>
            <a:endParaRPr lang="en-AU"/>
          </a:p>
        </p:txBody>
      </p:sp>
    </p:spTree>
    <p:extLst>
      <p:ext uri="{BB962C8B-B14F-4D97-AF65-F5344CB8AC3E}">
        <p14:creationId xmlns:p14="http://schemas.microsoft.com/office/powerpoint/2010/main" val="12851886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47</a:t>
            </a:fld>
            <a:endParaRPr lang="en-AU"/>
          </a:p>
        </p:txBody>
      </p:sp>
    </p:spTree>
    <p:extLst>
      <p:ext uri="{BB962C8B-B14F-4D97-AF65-F5344CB8AC3E}">
        <p14:creationId xmlns:p14="http://schemas.microsoft.com/office/powerpoint/2010/main" val="414154306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48</a:t>
            </a:fld>
            <a:endParaRPr lang="en-AU"/>
          </a:p>
        </p:txBody>
      </p:sp>
    </p:spTree>
    <p:extLst>
      <p:ext uri="{BB962C8B-B14F-4D97-AF65-F5344CB8AC3E}">
        <p14:creationId xmlns:p14="http://schemas.microsoft.com/office/powerpoint/2010/main" val="36780072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49</a:t>
            </a:fld>
            <a:endParaRPr lang="en-AU"/>
          </a:p>
        </p:txBody>
      </p:sp>
    </p:spTree>
    <p:extLst>
      <p:ext uri="{BB962C8B-B14F-4D97-AF65-F5344CB8AC3E}">
        <p14:creationId xmlns:p14="http://schemas.microsoft.com/office/powerpoint/2010/main" val="1989352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5</a:t>
            </a:fld>
            <a:endParaRPr lang="en-AU"/>
          </a:p>
        </p:txBody>
      </p:sp>
    </p:spTree>
    <p:extLst>
      <p:ext uri="{BB962C8B-B14F-4D97-AF65-F5344CB8AC3E}">
        <p14:creationId xmlns:p14="http://schemas.microsoft.com/office/powerpoint/2010/main" val="206008895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50</a:t>
            </a:fld>
            <a:endParaRPr lang="en-AU"/>
          </a:p>
        </p:txBody>
      </p:sp>
    </p:spTree>
    <p:extLst>
      <p:ext uri="{BB962C8B-B14F-4D97-AF65-F5344CB8AC3E}">
        <p14:creationId xmlns:p14="http://schemas.microsoft.com/office/powerpoint/2010/main" val="4199365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6</a:t>
            </a:fld>
            <a:endParaRPr lang="en-AU"/>
          </a:p>
        </p:txBody>
      </p:sp>
    </p:spTree>
    <p:extLst>
      <p:ext uri="{BB962C8B-B14F-4D97-AF65-F5344CB8AC3E}">
        <p14:creationId xmlns:p14="http://schemas.microsoft.com/office/powerpoint/2010/main" val="538339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7</a:t>
            </a:fld>
            <a:endParaRPr lang="en-AU"/>
          </a:p>
        </p:txBody>
      </p:sp>
    </p:spTree>
    <p:extLst>
      <p:ext uri="{BB962C8B-B14F-4D97-AF65-F5344CB8AC3E}">
        <p14:creationId xmlns:p14="http://schemas.microsoft.com/office/powerpoint/2010/main" val="3751599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8</a:t>
            </a:fld>
            <a:endParaRPr lang="en-AU"/>
          </a:p>
        </p:txBody>
      </p:sp>
    </p:spTree>
    <p:extLst>
      <p:ext uri="{BB962C8B-B14F-4D97-AF65-F5344CB8AC3E}">
        <p14:creationId xmlns:p14="http://schemas.microsoft.com/office/powerpoint/2010/main" val="2351264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181DADA6-37EF-4196-A040-B8DA13552CD6}" type="slidenum">
              <a:rPr lang="en-AU" smtClean="0"/>
              <a:t>9</a:t>
            </a:fld>
            <a:endParaRPr lang="en-AU"/>
          </a:p>
        </p:txBody>
      </p:sp>
    </p:spTree>
    <p:extLst>
      <p:ext uri="{BB962C8B-B14F-4D97-AF65-F5344CB8AC3E}">
        <p14:creationId xmlns:p14="http://schemas.microsoft.com/office/powerpoint/2010/main" val="1365271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BCF82E-A1DC-4166-9ABB-D3F01472ACCB}" type="datetime1">
              <a:rPr lang="en-US" smtClean="0"/>
              <a:t>3/10/2021</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9710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1C28BA-D1C7-4056-AAAE-50E8FE540BEB}" type="datetime1">
              <a:rPr lang="en-US" smtClean="0"/>
              <a:t>3/10/2021</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2792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FB1B32-BEC2-4F29-BF2E-1042F8CADD90}" type="datetime1">
              <a:rPr lang="en-US" smtClean="0"/>
              <a:t>3/10/2021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964602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FB1B32-BEC2-4F29-BF2E-1042F8CADD90}" type="datetime1">
              <a:rPr lang="en-US" smtClean="0"/>
              <a:t>3/10/2021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993752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B0AF4C-D112-45B4-AAE5-358ABEAAADB0}" type="datetime1">
              <a:rPr lang="en-US" smtClean="0"/>
              <a:t>3/10/2021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2462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FB1B32-BEC2-4F29-BF2E-1042F8CADD90}" type="datetime1">
              <a:rPr lang="en-US" smtClean="0"/>
              <a:t>3/10/2021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322695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FB1B32-BEC2-4F29-BF2E-1042F8CADD90}" type="datetime1">
              <a:rPr lang="en-US" smtClean="0"/>
              <a:t>3/10/2021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0302429"/>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1AF2A-9F10-4E82-9F71-B5F44825DB32}" type="datetime1">
              <a:rPr lang="en-US" smtClean="0"/>
              <a:t>3/10/2021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743608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BEB92F-A345-4579-B1F0-402E1F23D93C}" type="datetime1">
              <a:rPr lang="en-US" smtClean="0"/>
              <a:t>3/10/2021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5260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C208B3-706C-445C-B631-5EEB6EF91A21}" type="datetime1">
              <a:rPr lang="en-US" smtClean="0"/>
              <a:t>3/10/2021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1867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76BC02-24AC-480A-9801-48BF22FCCB48}" type="datetime1">
              <a:rPr lang="en-US" smtClean="0"/>
              <a:t>3/10/2021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2563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F12044-7EA8-48B5-BAFC-532B67547263}" type="datetime1">
              <a:rPr lang="en-US" smtClean="0"/>
              <a:t>3/10/2021</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3975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99A740-FF21-4DDE-A925-284E685E1612}" type="datetime1">
              <a:rPr lang="en-US" smtClean="0"/>
              <a:t>3/10/2021</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78185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F48289-7A49-44B5-9BA6-A22A6A156027}" type="datetime1">
              <a:rPr lang="en-US" smtClean="0"/>
              <a:t>3/10/2021</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0273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707329-5F96-405F-BDD6-4CA9FD0A6662}" type="datetime1">
              <a:rPr lang="en-US" smtClean="0"/>
              <a:t>3/10/2021</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0319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C4D454-097D-4F73-8F6B-1E604CA0FAE6}" type="datetime1">
              <a:rPr lang="en-US" smtClean="0"/>
              <a:t>3/10/2021</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2070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F8A55B-FE9A-489F-AF60-675816568984}" type="datetime1">
              <a:rPr lang="en-US" smtClean="0"/>
              <a:t>3/10/2021</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645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3FB1B32-BEC2-4F29-BF2E-1042F8CADD90}" type="datetime1">
              <a:rPr lang="en-US" smtClean="0"/>
              <a:t>3/10/2021</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a:t>
              </a:t>
            </a:r>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947807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98124-7A76-4D9D-825F-A177912DBDB9}"/>
              </a:ext>
            </a:extLst>
          </p:cNvPr>
          <p:cNvSpPr>
            <a:spLocks noGrp="1"/>
          </p:cNvSpPr>
          <p:nvPr>
            <p:ph type="ctrTitle"/>
          </p:nvPr>
        </p:nvSpPr>
        <p:spPr/>
        <p:txBody>
          <a:bodyPr>
            <a:normAutofit fontScale="90000"/>
          </a:bodyPr>
          <a:lstStyle/>
          <a:p>
            <a:r>
              <a:rPr lang="en-AU" dirty="0"/>
              <a:t>MAJOR CHANGES TO NSW LIQUOR &amp; GAMING LEGISLATION AND IMPORTANT CASES</a:t>
            </a:r>
          </a:p>
        </p:txBody>
      </p:sp>
      <p:sp>
        <p:nvSpPr>
          <p:cNvPr id="3" name="Subtitle 2">
            <a:extLst>
              <a:ext uri="{FF2B5EF4-FFF2-40B4-BE49-F238E27FC236}">
                <a16:creationId xmlns:a16="http://schemas.microsoft.com/office/drawing/2014/main" id="{DCBD12D7-6AB3-4D63-83EF-BA1015757708}"/>
              </a:ext>
            </a:extLst>
          </p:cNvPr>
          <p:cNvSpPr>
            <a:spLocks noGrp="1"/>
          </p:cNvSpPr>
          <p:nvPr>
            <p:ph type="subTitle" idx="1"/>
          </p:nvPr>
        </p:nvSpPr>
        <p:spPr/>
        <p:txBody>
          <a:bodyPr/>
          <a:lstStyle/>
          <a:p>
            <a:r>
              <a:rPr lang="en-AU" dirty="0"/>
              <a:t>Tony Hatzis</a:t>
            </a:r>
          </a:p>
          <a:p>
            <a:r>
              <a:rPr lang="en-AU" dirty="0"/>
              <a:t>MARCH 2021</a:t>
            </a:r>
          </a:p>
        </p:txBody>
      </p:sp>
    </p:spTree>
    <p:extLst>
      <p:ext uri="{BB962C8B-B14F-4D97-AF65-F5344CB8AC3E}">
        <p14:creationId xmlns:p14="http://schemas.microsoft.com/office/powerpoint/2010/main" val="116710673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A153D-5595-49F6-B418-032B59B588A1}"/>
              </a:ext>
            </a:extLst>
          </p:cNvPr>
          <p:cNvSpPr>
            <a:spLocks noGrp="1"/>
          </p:cNvSpPr>
          <p:nvPr>
            <p:ph type="title"/>
          </p:nvPr>
        </p:nvSpPr>
        <p:spPr/>
        <p:txBody>
          <a:bodyPr/>
          <a:lstStyle/>
          <a:p>
            <a:r>
              <a:rPr lang="en-AU" dirty="0"/>
              <a:t>cont.</a:t>
            </a:r>
          </a:p>
        </p:txBody>
      </p:sp>
      <p:sp>
        <p:nvSpPr>
          <p:cNvPr id="3" name="Content Placeholder 2">
            <a:extLst>
              <a:ext uri="{FF2B5EF4-FFF2-40B4-BE49-F238E27FC236}">
                <a16:creationId xmlns:a16="http://schemas.microsoft.com/office/drawing/2014/main" id="{8FFE9D0A-BB1B-4CC1-8C86-F2DCD9A0A50D}"/>
              </a:ext>
            </a:extLst>
          </p:cNvPr>
          <p:cNvSpPr>
            <a:spLocks noGrp="1"/>
          </p:cNvSpPr>
          <p:nvPr>
            <p:ph idx="1"/>
          </p:nvPr>
        </p:nvSpPr>
        <p:spPr/>
        <p:txBody>
          <a:bodyPr>
            <a:normAutofit fontScale="92500" lnSpcReduction="20000"/>
          </a:bodyPr>
          <a:lstStyle/>
          <a:p>
            <a:r>
              <a:rPr lang="en-AU" dirty="0"/>
              <a:t>Incurring a demerit offence if:</a:t>
            </a:r>
          </a:p>
          <a:p>
            <a:pPr lvl="1">
              <a:buFont typeface="Wingdings" panose="05000000000000000000" pitchFamily="2" charset="2"/>
              <a:buChar char="§"/>
            </a:pPr>
            <a:r>
              <a:rPr lang="en-AU" dirty="0"/>
              <a:t>Court conviction</a:t>
            </a:r>
          </a:p>
          <a:p>
            <a:pPr lvl="1">
              <a:buFont typeface="Wingdings" panose="05000000000000000000" pitchFamily="2" charset="2"/>
              <a:buChar char="§"/>
            </a:pPr>
            <a:r>
              <a:rPr lang="en-AU" dirty="0"/>
              <a:t>Payment of penalty notice</a:t>
            </a:r>
          </a:p>
          <a:p>
            <a:pPr lvl="1">
              <a:buFont typeface="Wingdings" panose="05000000000000000000" pitchFamily="2" charset="2"/>
              <a:buChar char="§"/>
            </a:pPr>
            <a:r>
              <a:rPr lang="en-AU" dirty="0"/>
              <a:t>Penalty enforcement order</a:t>
            </a:r>
          </a:p>
          <a:p>
            <a:pPr>
              <a:buFont typeface="Century Gothic" panose="020B0502020202020204" pitchFamily="34" charset="0"/>
              <a:buChar char="►"/>
            </a:pPr>
            <a:r>
              <a:rPr lang="en-AU" dirty="0"/>
              <a:t>Demerit points cease to have effect if appeal lodged, Court election is made or enforcement order is withdrawn or annulled</a:t>
            </a:r>
          </a:p>
          <a:p>
            <a:pPr>
              <a:buFont typeface="Century Gothic" panose="020B0502020202020204" pitchFamily="34" charset="0"/>
              <a:buChar char="►"/>
            </a:pPr>
            <a:r>
              <a:rPr lang="en-AU" dirty="0"/>
              <a:t>Only one demerit offence if multiple offences occur within single 24-hour period (what about a 1-point offence and a 2-point offence?)</a:t>
            </a:r>
          </a:p>
          <a:p>
            <a:endParaRPr lang="en-AU" dirty="0"/>
          </a:p>
        </p:txBody>
      </p:sp>
      <p:sp>
        <p:nvSpPr>
          <p:cNvPr id="4" name="Slide Number Placeholder 3">
            <a:extLst>
              <a:ext uri="{FF2B5EF4-FFF2-40B4-BE49-F238E27FC236}">
                <a16:creationId xmlns:a16="http://schemas.microsoft.com/office/drawing/2014/main" id="{1E70C095-CFF5-4622-97CF-01D53554179F}"/>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626249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FA227-593D-4CE6-A8C5-E8DF25D272B4}"/>
              </a:ext>
            </a:extLst>
          </p:cNvPr>
          <p:cNvSpPr>
            <a:spLocks noGrp="1"/>
          </p:cNvSpPr>
          <p:nvPr>
            <p:ph type="title"/>
          </p:nvPr>
        </p:nvSpPr>
        <p:spPr/>
        <p:txBody>
          <a:bodyPr/>
          <a:lstStyle/>
          <a:p>
            <a:r>
              <a:rPr lang="en-AU" dirty="0"/>
              <a:t>cont.</a:t>
            </a:r>
          </a:p>
        </p:txBody>
      </p:sp>
      <p:sp>
        <p:nvSpPr>
          <p:cNvPr id="3" name="Content Placeholder 2">
            <a:extLst>
              <a:ext uri="{FF2B5EF4-FFF2-40B4-BE49-F238E27FC236}">
                <a16:creationId xmlns:a16="http://schemas.microsoft.com/office/drawing/2014/main" id="{65D8D66B-DD2D-47D6-8B03-43CA2FC21564}"/>
              </a:ext>
            </a:extLst>
          </p:cNvPr>
          <p:cNvSpPr>
            <a:spLocks noGrp="1"/>
          </p:cNvSpPr>
          <p:nvPr>
            <p:ph idx="1"/>
          </p:nvPr>
        </p:nvSpPr>
        <p:spPr/>
        <p:txBody>
          <a:bodyPr>
            <a:normAutofit fontScale="92500"/>
          </a:bodyPr>
          <a:lstStyle/>
          <a:p>
            <a:r>
              <a:rPr lang="en-AU" dirty="0"/>
              <a:t>Public register of demerit points to be maintained by the Secretary</a:t>
            </a:r>
          </a:p>
          <a:p>
            <a:r>
              <a:rPr lang="en-AU" dirty="0"/>
              <a:t>No demerit points if Court makes an order under sec 10 Crimes (Sentencing Procedure) Act.</a:t>
            </a:r>
          </a:p>
          <a:p>
            <a:r>
              <a:rPr lang="en-AU" dirty="0"/>
              <a:t>Demerit points last for three years. Commences from date of commission of the offence (except for “prescribed complaints” – commences </a:t>
            </a:r>
            <a:r>
              <a:rPr lang="en-GB" dirty="0"/>
              <a:t>3 years from the date of ILGA determination</a:t>
            </a:r>
            <a:r>
              <a:rPr lang="en-AU" dirty="0"/>
              <a:t>)</a:t>
            </a:r>
          </a:p>
          <a:p>
            <a:r>
              <a:rPr lang="en-AU" dirty="0"/>
              <a:t>Notice of demerit points is given to licensee/manager/club manager/secretary</a:t>
            </a:r>
          </a:p>
          <a:p>
            <a:pPr marL="0" indent="0">
              <a:buNone/>
            </a:pPr>
            <a:endParaRPr lang="en-AU" dirty="0"/>
          </a:p>
        </p:txBody>
      </p:sp>
      <p:sp>
        <p:nvSpPr>
          <p:cNvPr id="4" name="Slide Number Placeholder 3">
            <a:extLst>
              <a:ext uri="{FF2B5EF4-FFF2-40B4-BE49-F238E27FC236}">
                <a16:creationId xmlns:a16="http://schemas.microsoft.com/office/drawing/2014/main" id="{2A4BB2D8-AB96-414B-911C-3CBC6A1F460C}"/>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1516486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4EF05-05EE-4EDB-BA4C-7EFFC6FA5F21}"/>
              </a:ext>
            </a:extLst>
          </p:cNvPr>
          <p:cNvSpPr>
            <a:spLocks noGrp="1"/>
          </p:cNvSpPr>
          <p:nvPr>
            <p:ph type="title"/>
          </p:nvPr>
        </p:nvSpPr>
        <p:spPr>
          <a:xfrm>
            <a:off x="1484311" y="685800"/>
            <a:ext cx="10018713" cy="1218501"/>
          </a:xfrm>
        </p:spPr>
        <p:txBody>
          <a:bodyPr/>
          <a:lstStyle/>
          <a:p>
            <a:r>
              <a:rPr lang="en-AU" dirty="0"/>
              <a:t>Prescribed complaint procedure</a:t>
            </a:r>
          </a:p>
        </p:txBody>
      </p:sp>
      <p:sp>
        <p:nvSpPr>
          <p:cNvPr id="3" name="Content Placeholder 2">
            <a:extLst>
              <a:ext uri="{FF2B5EF4-FFF2-40B4-BE49-F238E27FC236}">
                <a16:creationId xmlns:a16="http://schemas.microsoft.com/office/drawing/2014/main" id="{B085F821-F307-4B9B-AEF8-1208B331954D}"/>
              </a:ext>
            </a:extLst>
          </p:cNvPr>
          <p:cNvSpPr>
            <a:spLocks noGrp="1"/>
          </p:cNvSpPr>
          <p:nvPr>
            <p:ph idx="1"/>
          </p:nvPr>
        </p:nvSpPr>
        <p:spPr>
          <a:xfrm>
            <a:off x="1154954" y="1652631"/>
            <a:ext cx="8825659" cy="4367169"/>
          </a:xfrm>
        </p:spPr>
        <p:txBody>
          <a:bodyPr>
            <a:normAutofit/>
          </a:bodyPr>
          <a:lstStyle/>
          <a:p>
            <a:r>
              <a:rPr lang="en-AU" dirty="0"/>
              <a:t>New “prescribed complaint” procedure for:</a:t>
            </a:r>
          </a:p>
          <a:p>
            <a:pPr lvl="1">
              <a:buFont typeface="Wingdings" panose="05000000000000000000" pitchFamily="2" charset="2"/>
              <a:buChar char="§"/>
            </a:pPr>
            <a:r>
              <a:rPr lang="en-AU" dirty="0"/>
              <a:t>Two or more </a:t>
            </a:r>
            <a:r>
              <a:rPr lang="en-AU" u="sng" dirty="0"/>
              <a:t>serious indictable offences involving violence </a:t>
            </a:r>
            <a:r>
              <a:rPr lang="en-AU" dirty="0"/>
              <a:t>committed in 12 months by patrons on the premises, patrons leaving the premises or “would be” patrons attempting to enter or been refused entry, near the premises [NEW GROUND]; or</a:t>
            </a:r>
          </a:p>
          <a:p>
            <a:pPr lvl="1">
              <a:buFont typeface="Wingdings" panose="05000000000000000000" pitchFamily="2" charset="2"/>
              <a:buChar char="§"/>
            </a:pPr>
            <a:r>
              <a:rPr lang="en-AU" dirty="0"/>
              <a:t>Two or more </a:t>
            </a:r>
            <a:r>
              <a:rPr lang="en-AU" u="sng" dirty="0"/>
              <a:t>incidents posing a serious risk to health and safety </a:t>
            </a:r>
            <a:r>
              <a:rPr lang="en-AU" dirty="0"/>
              <a:t>have occurred within a 12-month period involving patrons on premises, patrons leaving the premises or “would be” patrons entering or refused entry, near the premises [NEW GROUND];</a:t>
            </a:r>
          </a:p>
          <a:p>
            <a:pPr lvl="1">
              <a:buFont typeface="Wingdings" panose="05000000000000000000" pitchFamily="2" charset="2"/>
              <a:buChar char="§"/>
            </a:pPr>
            <a:r>
              <a:rPr lang="en-AU" dirty="0"/>
              <a:t>A person commits a serious indictable offence if a Court convicts the person for the offence</a:t>
            </a:r>
          </a:p>
          <a:p>
            <a:pPr lvl="1">
              <a:buFont typeface="Wingdings" panose="05000000000000000000" pitchFamily="2" charset="2"/>
              <a:buChar char="§"/>
            </a:pPr>
            <a:r>
              <a:rPr lang="en-AU" dirty="0"/>
              <a:t>“Near” means within 50 metres: sec 139(3)</a:t>
            </a:r>
          </a:p>
        </p:txBody>
      </p:sp>
      <p:sp>
        <p:nvSpPr>
          <p:cNvPr id="4" name="Slide Number Placeholder 3">
            <a:extLst>
              <a:ext uri="{FF2B5EF4-FFF2-40B4-BE49-F238E27FC236}">
                <a16:creationId xmlns:a16="http://schemas.microsoft.com/office/drawing/2014/main" id="{98D9BC54-E1F6-4F9F-B164-6CDBAA8745C9}"/>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174951648"/>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2037D-EC95-49AA-8590-AD62CE289D28}"/>
              </a:ext>
            </a:extLst>
          </p:cNvPr>
          <p:cNvSpPr>
            <a:spLocks noGrp="1"/>
          </p:cNvSpPr>
          <p:nvPr>
            <p:ph type="title"/>
          </p:nvPr>
        </p:nvSpPr>
        <p:spPr>
          <a:xfrm>
            <a:off x="1484311" y="685801"/>
            <a:ext cx="10018713" cy="874552"/>
          </a:xfrm>
        </p:spPr>
        <p:txBody>
          <a:bodyPr/>
          <a:lstStyle/>
          <a:p>
            <a:r>
              <a:rPr lang="en-AU" dirty="0"/>
              <a:t>cont.</a:t>
            </a:r>
          </a:p>
        </p:txBody>
      </p:sp>
      <p:sp>
        <p:nvSpPr>
          <p:cNvPr id="3" name="Content Placeholder 2">
            <a:extLst>
              <a:ext uri="{FF2B5EF4-FFF2-40B4-BE49-F238E27FC236}">
                <a16:creationId xmlns:a16="http://schemas.microsoft.com/office/drawing/2014/main" id="{B05BD463-0947-4EBA-A71B-C773F8C7ADA8}"/>
              </a:ext>
            </a:extLst>
          </p:cNvPr>
          <p:cNvSpPr>
            <a:spLocks noGrp="1"/>
          </p:cNvSpPr>
          <p:nvPr>
            <p:ph idx="1"/>
          </p:nvPr>
        </p:nvSpPr>
        <p:spPr>
          <a:xfrm>
            <a:off x="1484310" y="1879135"/>
            <a:ext cx="10018713" cy="3912066"/>
          </a:xfrm>
        </p:spPr>
        <p:txBody>
          <a:bodyPr>
            <a:normAutofit/>
          </a:bodyPr>
          <a:lstStyle/>
          <a:p>
            <a:r>
              <a:rPr lang="en-AU" dirty="0"/>
              <a:t>Prescribed complaint procedure also available for some existing grounds of complaint:</a:t>
            </a:r>
          </a:p>
          <a:p>
            <a:pPr lvl="1">
              <a:buFont typeface="Wingdings" panose="05000000000000000000" pitchFamily="2" charset="2"/>
              <a:buChar char="§"/>
            </a:pPr>
            <a:r>
              <a:rPr lang="en-AU" dirty="0"/>
              <a:t>Engaging in conduct/activities likely to encourage misuse or abuse of liquor,</a:t>
            </a:r>
          </a:p>
          <a:p>
            <a:pPr lvl="1">
              <a:buFont typeface="Wingdings" panose="05000000000000000000" pitchFamily="2" charset="2"/>
              <a:buChar char="§"/>
            </a:pPr>
            <a:r>
              <a:rPr lang="en-AU" dirty="0"/>
              <a:t>Intoxicated persons frequently been on the premises or frequently seen to leave the premises,</a:t>
            </a:r>
          </a:p>
          <a:p>
            <a:pPr lvl="1">
              <a:buFont typeface="Wingdings" panose="05000000000000000000" pitchFamily="2" charset="2"/>
              <a:buChar char="§"/>
            </a:pPr>
            <a:r>
              <a:rPr lang="en-AU" dirty="0"/>
              <a:t>Acts involving violence against persons or damage to property, frequently committed on or near the premises by patrons</a:t>
            </a:r>
          </a:p>
          <a:p>
            <a:pPr indent="-285750">
              <a:buFont typeface="Century Gothic" panose="020B0502020202020204" pitchFamily="34" charset="0"/>
              <a:buChar char="►"/>
            </a:pPr>
            <a:r>
              <a:rPr lang="en-AU" dirty="0"/>
              <a:t>In the case of a prescribed complaint, the Authority has a </a:t>
            </a:r>
            <a:r>
              <a:rPr lang="en-AU" u="sng" dirty="0"/>
              <a:t>discretion</a:t>
            </a:r>
            <a:r>
              <a:rPr lang="en-AU" dirty="0"/>
              <a:t> to impose one or two demerit points against the licensee/manager/club</a:t>
            </a:r>
          </a:p>
          <a:p>
            <a:endParaRPr lang="en-AU" dirty="0"/>
          </a:p>
        </p:txBody>
      </p:sp>
      <p:sp>
        <p:nvSpPr>
          <p:cNvPr id="4" name="Slide Number Placeholder 3">
            <a:extLst>
              <a:ext uri="{FF2B5EF4-FFF2-40B4-BE49-F238E27FC236}">
                <a16:creationId xmlns:a16="http://schemas.microsoft.com/office/drawing/2014/main" id="{D483035A-5574-4C20-934B-55E271D82963}"/>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41287994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53390-CEBE-473D-ABBC-EE6FC15066E2}"/>
              </a:ext>
            </a:extLst>
          </p:cNvPr>
          <p:cNvSpPr>
            <a:spLocks noGrp="1"/>
          </p:cNvSpPr>
          <p:nvPr>
            <p:ph type="title"/>
          </p:nvPr>
        </p:nvSpPr>
        <p:spPr/>
        <p:txBody>
          <a:bodyPr/>
          <a:lstStyle/>
          <a:p>
            <a:r>
              <a:rPr lang="en-AU" dirty="0"/>
              <a:t>Remedial Action</a:t>
            </a:r>
          </a:p>
        </p:txBody>
      </p:sp>
      <p:sp>
        <p:nvSpPr>
          <p:cNvPr id="3" name="Content Placeholder 2">
            <a:extLst>
              <a:ext uri="{FF2B5EF4-FFF2-40B4-BE49-F238E27FC236}">
                <a16:creationId xmlns:a16="http://schemas.microsoft.com/office/drawing/2014/main" id="{BD1D434F-A860-49AE-B4E2-CCD9FC51EA94}"/>
              </a:ext>
            </a:extLst>
          </p:cNvPr>
          <p:cNvSpPr>
            <a:spLocks noGrp="1"/>
          </p:cNvSpPr>
          <p:nvPr>
            <p:ph idx="1"/>
          </p:nvPr>
        </p:nvSpPr>
        <p:spPr/>
        <p:txBody>
          <a:bodyPr/>
          <a:lstStyle/>
          <a:p>
            <a:r>
              <a:rPr lang="en-AU" dirty="0"/>
              <a:t>Available sanctions depend on how many demerit points accumulate during any 3-year period.</a:t>
            </a:r>
          </a:p>
          <a:p>
            <a:r>
              <a:rPr lang="en-AU" dirty="0"/>
              <a:t>If 2-3 demerit points are incurred, the Authority may:</a:t>
            </a:r>
          </a:p>
          <a:p>
            <a:pPr lvl="1">
              <a:buFont typeface="Wingdings" panose="05000000000000000000" pitchFamily="2" charset="2"/>
              <a:buChar char="§"/>
            </a:pPr>
            <a:r>
              <a:rPr lang="en-AU" dirty="0"/>
              <a:t>reprimand licensee/manager; or</a:t>
            </a:r>
          </a:p>
          <a:p>
            <a:pPr lvl="1">
              <a:buFont typeface="Wingdings" panose="05000000000000000000" pitchFamily="2" charset="2"/>
              <a:buChar char="§"/>
            </a:pPr>
            <a:r>
              <a:rPr lang="en-AU" dirty="0"/>
              <a:t>require licensee/manager to undertake training courses;</a:t>
            </a:r>
          </a:p>
          <a:p>
            <a:pPr lvl="1">
              <a:buFont typeface="Wingdings" panose="05000000000000000000" pitchFamily="2" charset="2"/>
              <a:buChar char="§"/>
            </a:pPr>
            <a:r>
              <a:rPr lang="en-AU" dirty="0"/>
              <a:t>impose any condition necessary to address the risk of re-offence.</a:t>
            </a:r>
          </a:p>
        </p:txBody>
      </p:sp>
      <p:sp>
        <p:nvSpPr>
          <p:cNvPr id="4" name="Slide Number Placeholder 3">
            <a:extLst>
              <a:ext uri="{FF2B5EF4-FFF2-40B4-BE49-F238E27FC236}">
                <a16:creationId xmlns:a16="http://schemas.microsoft.com/office/drawing/2014/main" id="{6B00D59E-4956-455D-80B4-DD6E58873335}"/>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32096834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87D34-D3A9-4200-B91A-7D9E7B165C57}"/>
              </a:ext>
            </a:extLst>
          </p:cNvPr>
          <p:cNvSpPr>
            <a:spLocks noGrp="1"/>
          </p:cNvSpPr>
          <p:nvPr>
            <p:ph type="title"/>
          </p:nvPr>
        </p:nvSpPr>
        <p:spPr/>
        <p:txBody>
          <a:bodyPr/>
          <a:lstStyle/>
          <a:p>
            <a:r>
              <a:rPr lang="en-AU" dirty="0"/>
              <a:t>cont.</a:t>
            </a:r>
          </a:p>
        </p:txBody>
      </p:sp>
      <p:sp>
        <p:nvSpPr>
          <p:cNvPr id="3" name="Content Placeholder 2">
            <a:extLst>
              <a:ext uri="{FF2B5EF4-FFF2-40B4-BE49-F238E27FC236}">
                <a16:creationId xmlns:a16="http://schemas.microsoft.com/office/drawing/2014/main" id="{8280E31B-13F3-4C42-AB28-EBA7AB8EC092}"/>
              </a:ext>
            </a:extLst>
          </p:cNvPr>
          <p:cNvSpPr>
            <a:spLocks noGrp="1"/>
          </p:cNvSpPr>
          <p:nvPr>
            <p:ph idx="1"/>
          </p:nvPr>
        </p:nvSpPr>
        <p:spPr/>
        <p:txBody>
          <a:bodyPr>
            <a:normAutofit fontScale="92500" lnSpcReduction="20000"/>
          </a:bodyPr>
          <a:lstStyle/>
          <a:p>
            <a:r>
              <a:rPr lang="en-AU" dirty="0"/>
              <a:t>If 4-5 demerit points are incurred, the Authority may:</a:t>
            </a:r>
          </a:p>
          <a:p>
            <a:pPr lvl="1">
              <a:buFont typeface="Wingdings" panose="05000000000000000000" pitchFamily="2" charset="2"/>
              <a:buChar char="§"/>
            </a:pPr>
            <a:r>
              <a:rPr lang="en-AU" dirty="0"/>
              <a:t>[as above]; or</a:t>
            </a:r>
          </a:p>
          <a:p>
            <a:pPr lvl="1">
              <a:buFont typeface="Wingdings" panose="05000000000000000000" pitchFamily="2" charset="2"/>
              <a:buChar char="§"/>
            </a:pPr>
            <a:r>
              <a:rPr lang="en-AU" dirty="0"/>
              <a:t>disqualify the licensee/manager for a specified period; </a:t>
            </a:r>
          </a:p>
          <a:p>
            <a:pPr lvl="1">
              <a:buFont typeface="Wingdings" panose="05000000000000000000" pitchFamily="2" charset="2"/>
              <a:buChar char="§"/>
            </a:pPr>
            <a:r>
              <a:rPr lang="en-AU" dirty="0"/>
              <a:t>suspend the licence for a period up to 7 days.</a:t>
            </a:r>
          </a:p>
          <a:p>
            <a:pPr indent="-285750">
              <a:buFont typeface="Century Gothic" panose="020B0502020202020204" pitchFamily="34" charset="0"/>
              <a:buChar char="►"/>
            </a:pPr>
            <a:r>
              <a:rPr lang="en-AU" dirty="0"/>
              <a:t>If 6 or more demerit points are incurred, the Authority may:</a:t>
            </a:r>
          </a:p>
          <a:p>
            <a:pPr lvl="1">
              <a:buFont typeface="Wingdings" panose="05000000000000000000" pitchFamily="2" charset="2"/>
              <a:buChar char="§"/>
            </a:pPr>
            <a:r>
              <a:rPr lang="en-AU" dirty="0"/>
              <a:t>[as above]; or</a:t>
            </a:r>
          </a:p>
          <a:p>
            <a:pPr lvl="1">
              <a:buFont typeface="Wingdings" panose="05000000000000000000" pitchFamily="2" charset="2"/>
              <a:buChar char="§"/>
            </a:pPr>
            <a:r>
              <a:rPr lang="en-AU" dirty="0"/>
              <a:t>permanently disqualify the licensee/manager;</a:t>
            </a:r>
          </a:p>
          <a:p>
            <a:pPr lvl="1">
              <a:buFont typeface="Wingdings" panose="05000000000000000000" pitchFamily="2" charset="2"/>
              <a:buChar char="§"/>
            </a:pPr>
            <a:r>
              <a:rPr lang="en-AU" dirty="0"/>
              <a:t>suspend the licence for a period of up to 14 days.</a:t>
            </a:r>
          </a:p>
          <a:p>
            <a:endParaRPr lang="en-AU" dirty="0"/>
          </a:p>
        </p:txBody>
      </p:sp>
      <p:sp>
        <p:nvSpPr>
          <p:cNvPr id="4" name="Slide Number Placeholder 3">
            <a:extLst>
              <a:ext uri="{FF2B5EF4-FFF2-40B4-BE49-F238E27FC236}">
                <a16:creationId xmlns:a16="http://schemas.microsoft.com/office/drawing/2014/main" id="{4BA37C04-112F-4E72-BB9E-4E42F9F30ADB}"/>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2874828894"/>
      </p:ext>
    </p:extLst>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8EFCD-8BB1-476F-AE2E-CBC1B306C1A4}"/>
              </a:ext>
            </a:extLst>
          </p:cNvPr>
          <p:cNvSpPr>
            <a:spLocks noGrp="1"/>
          </p:cNvSpPr>
          <p:nvPr>
            <p:ph type="title"/>
          </p:nvPr>
        </p:nvSpPr>
        <p:spPr/>
        <p:txBody>
          <a:bodyPr/>
          <a:lstStyle/>
          <a:p>
            <a:r>
              <a:rPr lang="en-AU" dirty="0"/>
              <a:t>Notice Provisions</a:t>
            </a:r>
          </a:p>
        </p:txBody>
      </p:sp>
      <p:sp>
        <p:nvSpPr>
          <p:cNvPr id="3" name="Content Placeholder 2">
            <a:extLst>
              <a:ext uri="{FF2B5EF4-FFF2-40B4-BE49-F238E27FC236}">
                <a16:creationId xmlns:a16="http://schemas.microsoft.com/office/drawing/2014/main" id="{F8D3D187-1691-46D9-ADE0-820F8820B847}"/>
              </a:ext>
            </a:extLst>
          </p:cNvPr>
          <p:cNvSpPr>
            <a:spLocks noGrp="1"/>
          </p:cNvSpPr>
          <p:nvPr>
            <p:ph idx="1"/>
          </p:nvPr>
        </p:nvSpPr>
        <p:spPr/>
        <p:txBody>
          <a:bodyPr/>
          <a:lstStyle/>
          <a:p>
            <a:r>
              <a:rPr lang="en-AU" dirty="0"/>
              <a:t>Prior notice of proposed remedial action to be given to the licensee/manager, owner of the premises, each party notified to the Authority as being interested in the business (business owner) and such persons may make submissions</a:t>
            </a:r>
          </a:p>
          <a:p>
            <a:r>
              <a:rPr lang="en-AU" dirty="0"/>
              <a:t>Notice also to be given to Police, Council and L&amp;GNSW</a:t>
            </a:r>
          </a:p>
          <a:p>
            <a:r>
              <a:rPr lang="en-AU" dirty="0"/>
              <a:t>Authority to take account of a number of prescribed factors and “any other matter the Authority considers relevant”</a:t>
            </a:r>
          </a:p>
          <a:p>
            <a:pPr marL="0" indent="0">
              <a:buNone/>
            </a:pPr>
            <a:endParaRPr lang="en-AU" dirty="0"/>
          </a:p>
        </p:txBody>
      </p:sp>
      <p:sp>
        <p:nvSpPr>
          <p:cNvPr id="4" name="Slide Number Placeholder 3">
            <a:extLst>
              <a:ext uri="{FF2B5EF4-FFF2-40B4-BE49-F238E27FC236}">
                <a16:creationId xmlns:a16="http://schemas.microsoft.com/office/drawing/2014/main" id="{3EAA2A91-5598-472E-8882-D74DE14FE3DE}"/>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17149971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5EE5E-DC74-4488-9BDE-AA6DB6B8DFC2}"/>
              </a:ext>
            </a:extLst>
          </p:cNvPr>
          <p:cNvSpPr>
            <a:spLocks noGrp="1"/>
          </p:cNvSpPr>
          <p:nvPr>
            <p:ph type="title"/>
          </p:nvPr>
        </p:nvSpPr>
        <p:spPr>
          <a:xfrm>
            <a:off x="1484311" y="685800"/>
            <a:ext cx="10018713" cy="1302391"/>
          </a:xfrm>
        </p:spPr>
        <p:txBody>
          <a:bodyPr/>
          <a:lstStyle/>
          <a:p>
            <a:r>
              <a:rPr lang="en-AU" dirty="0"/>
              <a:t>NCAT Review</a:t>
            </a:r>
          </a:p>
        </p:txBody>
      </p:sp>
      <p:sp>
        <p:nvSpPr>
          <p:cNvPr id="3" name="Content Placeholder 2">
            <a:extLst>
              <a:ext uri="{FF2B5EF4-FFF2-40B4-BE49-F238E27FC236}">
                <a16:creationId xmlns:a16="http://schemas.microsoft.com/office/drawing/2014/main" id="{81A89A48-82A9-427F-AA6F-54E5970530A8}"/>
              </a:ext>
            </a:extLst>
          </p:cNvPr>
          <p:cNvSpPr>
            <a:spLocks noGrp="1"/>
          </p:cNvSpPr>
          <p:nvPr>
            <p:ph idx="1"/>
          </p:nvPr>
        </p:nvSpPr>
        <p:spPr>
          <a:xfrm>
            <a:off x="1484310" y="1988191"/>
            <a:ext cx="10018713" cy="3803009"/>
          </a:xfrm>
        </p:spPr>
        <p:txBody>
          <a:bodyPr/>
          <a:lstStyle/>
          <a:p>
            <a:r>
              <a:rPr lang="en-AU" dirty="0"/>
              <a:t>NCAT review available to any party required to be given notice of proposed remedial action</a:t>
            </a:r>
          </a:p>
          <a:p>
            <a:r>
              <a:rPr lang="en-AU" dirty="0"/>
              <a:t>If merits review sought, any remedial action is stayed pending NCAT merits review decision</a:t>
            </a:r>
          </a:p>
          <a:p>
            <a:r>
              <a:rPr lang="en-AU" dirty="0"/>
              <a:t>Example of NCAT merits review under the Three Strikes Scheme:</a:t>
            </a:r>
          </a:p>
          <a:p>
            <a:pPr lvl="1">
              <a:buFont typeface="Wingdings" panose="05000000000000000000" pitchFamily="2" charset="2"/>
              <a:buChar char="§"/>
            </a:pPr>
            <a:r>
              <a:rPr lang="en-AU" i="1" u="sng" dirty="0"/>
              <a:t>McIntosh v ILGA </a:t>
            </a:r>
            <a:r>
              <a:rPr lang="en-AU" dirty="0"/>
              <a:t>[2018] NSWCATAD 101</a:t>
            </a:r>
          </a:p>
        </p:txBody>
      </p:sp>
      <p:sp>
        <p:nvSpPr>
          <p:cNvPr id="4" name="Slide Number Placeholder 3">
            <a:extLst>
              <a:ext uri="{FF2B5EF4-FFF2-40B4-BE49-F238E27FC236}">
                <a16:creationId xmlns:a16="http://schemas.microsoft.com/office/drawing/2014/main" id="{6767583D-B052-463C-90B4-88575DE95CD0}"/>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513221464"/>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7EFCC-0851-4A29-9388-8E7EA3766AD3}"/>
              </a:ext>
            </a:extLst>
          </p:cNvPr>
          <p:cNvSpPr>
            <a:spLocks noGrp="1"/>
          </p:cNvSpPr>
          <p:nvPr>
            <p:ph type="title"/>
          </p:nvPr>
        </p:nvSpPr>
        <p:spPr/>
        <p:txBody>
          <a:bodyPr/>
          <a:lstStyle/>
          <a:p>
            <a:r>
              <a:rPr lang="en-AU" dirty="0"/>
              <a:t>Procedure for Removal of Demerit Points</a:t>
            </a:r>
          </a:p>
        </p:txBody>
      </p:sp>
      <p:sp>
        <p:nvSpPr>
          <p:cNvPr id="3" name="Content Placeholder 2">
            <a:extLst>
              <a:ext uri="{FF2B5EF4-FFF2-40B4-BE49-F238E27FC236}">
                <a16:creationId xmlns:a16="http://schemas.microsoft.com/office/drawing/2014/main" id="{72CDEF0A-00B9-464B-94E3-8A4C289DD8C0}"/>
              </a:ext>
            </a:extLst>
          </p:cNvPr>
          <p:cNvSpPr>
            <a:spLocks noGrp="1"/>
          </p:cNvSpPr>
          <p:nvPr>
            <p:ph idx="1"/>
          </p:nvPr>
        </p:nvSpPr>
        <p:spPr>
          <a:xfrm>
            <a:off x="1484310" y="2046915"/>
            <a:ext cx="10018713" cy="3744286"/>
          </a:xfrm>
        </p:spPr>
        <p:txBody>
          <a:bodyPr>
            <a:normAutofit/>
          </a:bodyPr>
          <a:lstStyle/>
          <a:p>
            <a:r>
              <a:rPr lang="en-AU" dirty="0"/>
              <a:t>If a licensee/manager/club has only one demerit point, then can apply to have the demerit point removed if no demerit offences in the preceding 10 years, there has been no repeat of the demerit offence (or any other demerit offence), no remedial action taken with, measures/</a:t>
            </a:r>
            <a:r>
              <a:rPr lang="en-AU" dirty="0" err="1"/>
              <a:t>traing</a:t>
            </a:r>
            <a:r>
              <a:rPr lang="en-AU" dirty="0"/>
              <a:t> taken to reduce risk and the original offence did not cause serious harm</a:t>
            </a:r>
          </a:p>
          <a:p>
            <a:r>
              <a:rPr lang="en-AU" dirty="0"/>
              <a:t>Other cases can apply after 12 months , if any remedial action complied with and above criterial also complied with.</a:t>
            </a:r>
          </a:p>
          <a:p>
            <a:r>
              <a:rPr lang="en-AU" dirty="0"/>
              <a:t>There is an NCAT review available against decisions to remove demerit points</a:t>
            </a:r>
          </a:p>
        </p:txBody>
      </p:sp>
      <p:sp>
        <p:nvSpPr>
          <p:cNvPr id="4" name="Slide Number Placeholder 3">
            <a:extLst>
              <a:ext uri="{FF2B5EF4-FFF2-40B4-BE49-F238E27FC236}">
                <a16:creationId xmlns:a16="http://schemas.microsoft.com/office/drawing/2014/main" id="{32A48F0A-90C4-4D1B-B6C1-7C4F13E051E0}"/>
              </a:ext>
            </a:extLst>
          </p:cNvPr>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7613094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C0EDE-463A-4E94-80CA-052691182D10}"/>
              </a:ext>
            </a:extLst>
          </p:cNvPr>
          <p:cNvSpPr>
            <a:spLocks noGrp="1"/>
          </p:cNvSpPr>
          <p:nvPr>
            <p:ph type="title"/>
          </p:nvPr>
        </p:nvSpPr>
        <p:spPr/>
        <p:txBody>
          <a:bodyPr/>
          <a:lstStyle/>
          <a:p>
            <a:r>
              <a:rPr lang="en-AU" dirty="0"/>
              <a:t>Demerit Points and Risk-based Licensing Fees</a:t>
            </a:r>
          </a:p>
        </p:txBody>
      </p:sp>
      <p:sp>
        <p:nvSpPr>
          <p:cNvPr id="3" name="Content Placeholder 2">
            <a:extLst>
              <a:ext uri="{FF2B5EF4-FFF2-40B4-BE49-F238E27FC236}">
                <a16:creationId xmlns:a16="http://schemas.microsoft.com/office/drawing/2014/main" id="{3DFB38D5-E2A2-454C-B61D-742F5A23C76E}"/>
              </a:ext>
            </a:extLst>
          </p:cNvPr>
          <p:cNvSpPr>
            <a:spLocks noGrp="1"/>
          </p:cNvSpPr>
          <p:nvPr>
            <p:ph idx="1"/>
          </p:nvPr>
        </p:nvSpPr>
        <p:spPr>
          <a:xfrm>
            <a:off x="1154954" y="2306972"/>
            <a:ext cx="8825659" cy="3712828"/>
          </a:xfrm>
        </p:spPr>
        <p:txBody>
          <a:bodyPr>
            <a:normAutofit fontScale="92500" lnSpcReduction="10000"/>
          </a:bodyPr>
          <a:lstStyle/>
          <a:p>
            <a:r>
              <a:rPr lang="en-AU" dirty="0"/>
              <a:t>From 15/03/2024, a 5% discount against the base fee and trading hours risk loading applies if no demerit points incurred in the preceding 3-year period.</a:t>
            </a:r>
          </a:p>
          <a:p>
            <a:r>
              <a:rPr lang="en-AU" dirty="0"/>
              <a:t>From 15/03/2026, a 10% discount against the base fee and trading hours risk loading applies if no demerit points incurred in the preceding 5-year period.</a:t>
            </a:r>
          </a:p>
          <a:p>
            <a:r>
              <a:rPr lang="en-AU" dirty="0"/>
              <a:t>If demerit points incurred, then no discount and, in addition, a compliance history risk loading element of $4,000 for each demerit point in the subsequent licence assessment year (commencing following 15 March 2022).</a:t>
            </a:r>
          </a:p>
          <a:p>
            <a:endParaRPr lang="en-AU" dirty="0"/>
          </a:p>
          <a:p>
            <a:endParaRPr lang="en-AU" dirty="0"/>
          </a:p>
        </p:txBody>
      </p:sp>
      <p:sp>
        <p:nvSpPr>
          <p:cNvPr id="4" name="Slide Number Placeholder 3">
            <a:extLst>
              <a:ext uri="{FF2B5EF4-FFF2-40B4-BE49-F238E27FC236}">
                <a16:creationId xmlns:a16="http://schemas.microsoft.com/office/drawing/2014/main" id="{2BB384CD-9101-4727-991A-36341E5E56AF}"/>
              </a:ext>
            </a:extLst>
          </p:cNvPr>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2286107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28D61-B1D2-49E0-8B8D-EB7A51D67DA9}"/>
              </a:ext>
            </a:extLst>
          </p:cNvPr>
          <p:cNvSpPr>
            <a:spLocks noGrp="1"/>
          </p:cNvSpPr>
          <p:nvPr>
            <p:ph type="title"/>
          </p:nvPr>
        </p:nvSpPr>
        <p:spPr>
          <a:xfrm>
            <a:off x="1484311" y="685801"/>
            <a:ext cx="10018713" cy="278934"/>
          </a:xfrm>
        </p:spPr>
        <p:txBody>
          <a:bodyPr>
            <a:normAutofit fontScale="90000"/>
          </a:bodyPr>
          <a:lstStyle/>
          <a:p>
            <a:endParaRPr lang="en-AU" sz="3200" dirty="0"/>
          </a:p>
        </p:txBody>
      </p:sp>
      <p:sp>
        <p:nvSpPr>
          <p:cNvPr id="3" name="Content Placeholder 2">
            <a:extLst>
              <a:ext uri="{FF2B5EF4-FFF2-40B4-BE49-F238E27FC236}">
                <a16:creationId xmlns:a16="http://schemas.microsoft.com/office/drawing/2014/main" id="{BBB6ACBC-9722-4341-A0A4-0D23835BC1DB}"/>
              </a:ext>
            </a:extLst>
          </p:cNvPr>
          <p:cNvSpPr>
            <a:spLocks noGrp="1"/>
          </p:cNvSpPr>
          <p:nvPr>
            <p:ph idx="1"/>
          </p:nvPr>
        </p:nvSpPr>
        <p:spPr>
          <a:xfrm>
            <a:off x="1619076" y="1619075"/>
            <a:ext cx="8780987" cy="3993159"/>
          </a:xfrm>
        </p:spPr>
        <p:txBody>
          <a:bodyPr>
            <a:normAutofit fontScale="85000" lnSpcReduction="10000"/>
          </a:bodyPr>
          <a:lstStyle/>
          <a:p>
            <a:r>
              <a:rPr lang="en-AU" dirty="0">
                <a:solidFill>
                  <a:schemeClr val="tx1"/>
                </a:solidFill>
              </a:rPr>
              <a:t>Liquor Amendment (</a:t>
            </a:r>
            <a:r>
              <a:rPr lang="en-AU" dirty="0"/>
              <a:t>Night-Time</a:t>
            </a:r>
            <a:r>
              <a:rPr lang="en-AU" dirty="0">
                <a:solidFill>
                  <a:schemeClr val="tx1"/>
                </a:solidFill>
              </a:rPr>
              <a:t> Economy) Act</a:t>
            </a:r>
          </a:p>
          <a:p>
            <a:r>
              <a:rPr lang="en-AU" dirty="0">
                <a:solidFill>
                  <a:schemeClr val="tx1"/>
                </a:solidFill>
              </a:rPr>
              <a:t>Lifting of the “freeze” in Central Sydney (and Kings Cross)</a:t>
            </a:r>
          </a:p>
          <a:p>
            <a:r>
              <a:rPr lang="en-AU" dirty="0">
                <a:solidFill>
                  <a:schemeClr val="tx1"/>
                </a:solidFill>
              </a:rPr>
              <a:t>New ILGA Guidelines, including guidelines for applications in former “freeze” area</a:t>
            </a:r>
          </a:p>
          <a:p>
            <a:r>
              <a:rPr lang="en-AU" dirty="0">
                <a:solidFill>
                  <a:schemeClr val="tx1"/>
                </a:solidFill>
              </a:rPr>
              <a:t>After-midnight gambling – new research</a:t>
            </a:r>
          </a:p>
          <a:p>
            <a:r>
              <a:rPr lang="en-AU" dirty="0">
                <a:solidFill>
                  <a:schemeClr val="tx1"/>
                </a:solidFill>
              </a:rPr>
              <a:t>Gaming Machines Amendment (Gambling Harm Minimisation) Bill</a:t>
            </a:r>
          </a:p>
          <a:p>
            <a:r>
              <a:rPr lang="en-AU" dirty="0">
                <a:solidFill>
                  <a:schemeClr val="tx1"/>
                </a:solidFill>
              </a:rPr>
              <a:t>Disciplinary decisions on gaming</a:t>
            </a:r>
          </a:p>
          <a:p>
            <a:r>
              <a:rPr lang="en-AU" dirty="0">
                <a:solidFill>
                  <a:schemeClr val="tx1"/>
                </a:solidFill>
              </a:rPr>
              <a:t>Significant case law decisions:-</a:t>
            </a:r>
          </a:p>
          <a:p>
            <a:pPr marL="400050" lvl="1" indent="0">
              <a:buNone/>
            </a:pPr>
            <a:r>
              <a:rPr lang="en-AU" dirty="0">
                <a:solidFill>
                  <a:schemeClr val="tx1"/>
                </a:solidFill>
              </a:rPr>
              <a:t>-merits review to NCAT from ILGA decisions on after-midnight trading.</a:t>
            </a:r>
          </a:p>
          <a:p>
            <a:pPr marL="400050" lvl="1" indent="0">
              <a:buNone/>
            </a:pPr>
            <a:r>
              <a:rPr lang="en-AU" dirty="0">
                <a:solidFill>
                  <a:schemeClr val="tx1"/>
                </a:solidFill>
              </a:rPr>
              <a:t>-packaged liquor licences for convenience stores, general stores and mixed businesses</a:t>
            </a:r>
          </a:p>
        </p:txBody>
      </p:sp>
      <p:sp>
        <p:nvSpPr>
          <p:cNvPr id="4" name="Slide Number Placeholder 3">
            <a:extLst>
              <a:ext uri="{FF2B5EF4-FFF2-40B4-BE49-F238E27FC236}">
                <a16:creationId xmlns:a16="http://schemas.microsoft.com/office/drawing/2014/main" id="{5ED82F7A-2695-4164-A753-FA6A77265C26}"/>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544344701"/>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B0772-5306-426D-B645-9DEC8C5790A0}"/>
              </a:ext>
            </a:extLst>
          </p:cNvPr>
          <p:cNvSpPr>
            <a:spLocks noGrp="1"/>
          </p:cNvSpPr>
          <p:nvPr>
            <p:ph type="title"/>
          </p:nvPr>
        </p:nvSpPr>
        <p:spPr/>
        <p:txBody>
          <a:bodyPr/>
          <a:lstStyle/>
          <a:p>
            <a:r>
              <a:rPr lang="en-AU" dirty="0"/>
              <a:t>The Liquor Freeze</a:t>
            </a:r>
          </a:p>
        </p:txBody>
      </p:sp>
      <p:sp>
        <p:nvSpPr>
          <p:cNvPr id="3" name="Content Placeholder 2">
            <a:extLst>
              <a:ext uri="{FF2B5EF4-FFF2-40B4-BE49-F238E27FC236}">
                <a16:creationId xmlns:a16="http://schemas.microsoft.com/office/drawing/2014/main" id="{3C5B0D02-8B3C-4BBF-AF5F-0CF10BF5186C}"/>
              </a:ext>
            </a:extLst>
          </p:cNvPr>
          <p:cNvSpPr>
            <a:spLocks noGrp="1"/>
          </p:cNvSpPr>
          <p:nvPr>
            <p:ph idx="1"/>
          </p:nvPr>
        </p:nvSpPr>
        <p:spPr>
          <a:xfrm>
            <a:off x="1154954" y="1929469"/>
            <a:ext cx="9552735" cy="4090332"/>
          </a:xfrm>
        </p:spPr>
        <p:txBody>
          <a:bodyPr>
            <a:normAutofit fontScale="92500" lnSpcReduction="10000"/>
          </a:bodyPr>
          <a:lstStyle/>
          <a:p>
            <a:r>
              <a:rPr lang="en-AU" dirty="0"/>
              <a:t>The liquor freeze first enacted in Sydney CBD and Kings Cross area in 2009, was renewed annually ever since. It applied to grants of </a:t>
            </a:r>
            <a:r>
              <a:rPr lang="en-AU" u="sng" dirty="0"/>
              <a:t>new</a:t>
            </a:r>
            <a:r>
              <a:rPr lang="en-AU" dirty="0"/>
              <a:t> higher impact licences </a:t>
            </a:r>
            <a:r>
              <a:rPr lang="en-AU" u="sng" dirty="0"/>
              <a:t>as well </a:t>
            </a:r>
            <a:r>
              <a:rPr lang="en-AU" dirty="0"/>
              <a:t>as applications for removal, extension of trading hours, to increased licence footprints and to change conditions on licences.</a:t>
            </a:r>
          </a:p>
          <a:p>
            <a:r>
              <a:rPr lang="en-AU" dirty="0"/>
              <a:t>1/06/2020 – cl 123 Liquor Regulation passed – freeze does not apply to </a:t>
            </a:r>
            <a:r>
              <a:rPr lang="en-AU" u="sng" dirty="0"/>
              <a:t>existing</a:t>
            </a:r>
            <a:r>
              <a:rPr lang="en-AU" dirty="0"/>
              <a:t> hotels, clubs, licensed public entertainment venues and packaged liquor outlets. So, for example, existing hotels can apply to extend hours in both precincts.</a:t>
            </a:r>
          </a:p>
          <a:p>
            <a:r>
              <a:rPr lang="en-AU" dirty="0"/>
              <a:t>Freeze continues to apply to applications for </a:t>
            </a:r>
            <a:r>
              <a:rPr lang="en-AU" u="sng" dirty="0"/>
              <a:t>new</a:t>
            </a:r>
            <a:r>
              <a:rPr lang="en-AU" dirty="0"/>
              <a:t> “higher risk” licences in the “freeze” zone until 1/05/2021.</a:t>
            </a:r>
          </a:p>
          <a:p>
            <a:r>
              <a:rPr lang="en-AU" dirty="0"/>
              <a:t>(Note from 8 March lockout and drinks restrictions lifted in Kings Cross)</a:t>
            </a:r>
          </a:p>
        </p:txBody>
      </p:sp>
      <p:sp>
        <p:nvSpPr>
          <p:cNvPr id="4" name="Slide Number Placeholder 3">
            <a:extLst>
              <a:ext uri="{FF2B5EF4-FFF2-40B4-BE49-F238E27FC236}">
                <a16:creationId xmlns:a16="http://schemas.microsoft.com/office/drawing/2014/main" id="{A0161970-6C29-4C11-B5E1-23A2AC9FF48B}"/>
              </a:ext>
            </a:extLst>
          </p:cNvPr>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140440346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E62CF-4FA5-457E-A45C-56E49B4E529E}"/>
              </a:ext>
            </a:extLst>
          </p:cNvPr>
          <p:cNvSpPr>
            <a:spLocks noGrp="1"/>
          </p:cNvSpPr>
          <p:nvPr>
            <p:ph type="title"/>
          </p:nvPr>
        </p:nvSpPr>
        <p:spPr>
          <a:xfrm>
            <a:off x="1484311" y="685800"/>
            <a:ext cx="10018713" cy="1000387"/>
          </a:xfrm>
        </p:spPr>
        <p:txBody>
          <a:bodyPr/>
          <a:lstStyle/>
          <a:p>
            <a:r>
              <a:rPr lang="en-AU" dirty="0"/>
              <a:t>Cumulative Impact Assessments</a:t>
            </a:r>
          </a:p>
        </p:txBody>
      </p:sp>
      <p:sp>
        <p:nvSpPr>
          <p:cNvPr id="3" name="Content Placeholder 2">
            <a:extLst>
              <a:ext uri="{FF2B5EF4-FFF2-40B4-BE49-F238E27FC236}">
                <a16:creationId xmlns:a16="http://schemas.microsoft.com/office/drawing/2014/main" id="{F07E58B5-4F72-4F80-BFE8-9EEFC27383A3}"/>
              </a:ext>
            </a:extLst>
          </p:cNvPr>
          <p:cNvSpPr>
            <a:spLocks noGrp="1"/>
          </p:cNvSpPr>
          <p:nvPr>
            <p:ph idx="1"/>
          </p:nvPr>
        </p:nvSpPr>
        <p:spPr>
          <a:xfrm>
            <a:off x="1484310" y="1946246"/>
            <a:ext cx="10018713" cy="4286009"/>
          </a:xfrm>
        </p:spPr>
        <p:txBody>
          <a:bodyPr>
            <a:normAutofit fontScale="85000" lnSpcReduction="10000"/>
          </a:bodyPr>
          <a:lstStyle/>
          <a:p>
            <a:r>
              <a:rPr lang="en-AU" dirty="0"/>
              <a:t>New </a:t>
            </a:r>
            <a:r>
              <a:rPr lang="en-GB" dirty="0"/>
              <a:t>statutory object in section 3-to support live music, arts, tourism, community and cultural sectors. All licensing decisions to take account of this object: section 45/48</a:t>
            </a:r>
            <a:endParaRPr lang="en-AU" dirty="0"/>
          </a:p>
          <a:p>
            <a:r>
              <a:rPr lang="en-AU" dirty="0"/>
              <a:t>New Division 5 of Part 4 dealing with cumulative impact assessments (CIA) for new grant or ETA for:</a:t>
            </a:r>
          </a:p>
          <a:p>
            <a:pPr lvl="1">
              <a:buFont typeface="Wingdings" panose="05000000000000000000" pitchFamily="2" charset="2"/>
              <a:buChar char="§"/>
            </a:pPr>
            <a:r>
              <a:rPr lang="en-AU" dirty="0"/>
              <a:t>Hotel licences (other than tourist accommodation establishments), </a:t>
            </a:r>
          </a:p>
          <a:p>
            <a:pPr lvl="1">
              <a:buFont typeface="Wingdings" panose="05000000000000000000" pitchFamily="2" charset="2"/>
              <a:buChar char="§"/>
            </a:pPr>
            <a:r>
              <a:rPr lang="en-AU" dirty="0"/>
              <a:t>Club licences</a:t>
            </a:r>
          </a:p>
          <a:p>
            <a:pPr lvl="1">
              <a:buFont typeface="Wingdings" panose="05000000000000000000" pitchFamily="2" charset="2"/>
              <a:buChar char="§"/>
            </a:pPr>
            <a:r>
              <a:rPr lang="en-AU" dirty="0"/>
              <a:t>On-premises licence for public entertainment venue (not cinema theatre or dedicated live music and performance venue); </a:t>
            </a:r>
            <a:r>
              <a:rPr lang="en-AU" dirty="0" err="1"/>
              <a:t>eg</a:t>
            </a:r>
            <a:r>
              <a:rPr lang="en-AU" dirty="0"/>
              <a:t> nightclubs</a:t>
            </a:r>
          </a:p>
          <a:p>
            <a:pPr lvl="1">
              <a:buFont typeface="Wingdings" panose="05000000000000000000" pitchFamily="2" charset="2"/>
              <a:buChar char="§"/>
            </a:pPr>
            <a:r>
              <a:rPr lang="en-AU" dirty="0"/>
              <a:t>On-premises licence with primary service authorisation (PSA)</a:t>
            </a:r>
          </a:p>
          <a:p>
            <a:pPr lvl="1">
              <a:buFont typeface="Wingdings" panose="05000000000000000000" pitchFamily="2" charset="2"/>
              <a:buChar char="§"/>
            </a:pPr>
            <a:r>
              <a:rPr lang="en-AU" dirty="0"/>
              <a:t>Packaged liquor licence</a:t>
            </a:r>
          </a:p>
          <a:p>
            <a:pPr>
              <a:buFont typeface="Century Gothic" panose="020B0502020202020204" pitchFamily="34" charset="0"/>
              <a:buChar char="►"/>
            </a:pPr>
            <a:r>
              <a:rPr lang="en-AU" dirty="0"/>
              <a:t>Purpose of CIA is to guide the Authority’s social impact consideration of particular applications.</a:t>
            </a:r>
          </a:p>
        </p:txBody>
      </p:sp>
      <p:sp>
        <p:nvSpPr>
          <p:cNvPr id="4" name="Slide Number Placeholder 3">
            <a:extLst>
              <a:ext uri="{FF2B5EF4-FFF2-40B4-BE49-F238E27FC236}">
                <a16:creationId xmlns:a16="http://schemas.microsoft.com/office/drawing/2014/main" id="{A7D9F97F-CB66-43D4-8318-B2A25407E1CB}"/>
              </a:ext>
            </a:extLst>
          </p:cNvPr>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27127057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D2ED7-AF81-4928-88BA-5A63BB53FF53}"/>
              </a:ext>
            </a:extLst>
          </p:cNvPr>
          <p:cNvSpPr>
            <a:spLocks noGrp="1"/>
          </p:cNvSpPr>
          <p:nvPr>
            <p:ph type="title"/>
          </p:nvPr>
        </p:nvSpPr>
        <p:spPr>
          <a:xfrm>
            <a:off x="1484311" y="685801"/>
            <a:ext cx="10018713" cy="958442"/>
          </a:xfrm>
        </p:spPr>
        <p:txBody>
          <a:bodyPr/>
          <a:lstStyle/>
          <a:p>
            <a:r>
              <a:rPr lang="en-AU" dirty="0"/>
              <a:t>cont.</a:t>
            </a:r>
          </a:p>
        </p:txBody>
      </p:sp>
      <p:sp>
        <p:nvSpPr>
          <p:cNvPr id="3" name="Content Placeholder 2">
            <a:extLst>
              <a:ext uri="{FF2B5EF4-FFF2-40B4-BE49-F238E27FC236}">
                <a16:creationId xmlns:a16="http://schemas.microsoft.com/office/drawing/2014/main" id="{02984665-A970-4AD5-8EAC-6C3B13B8E329}"/>
              </a:ext>
            </a:extLst>
          </p:cNvPr>
          <p:cNvSpPr>
            <a:spLocks noGrp="1"/>
          </p:cNvSpPr>
          <p:nvPr>
            <p:ph idx="1"/>
          </p:nvPr>
        </p:nvSpPr>
        <p:spPr>
          <a:xfrm>
            <a:off x="1154954" y="1577130"/>
            <a:ext cx="9552735" cy="4442670"/>
          </a:xfrm>
        </p:spPr>
        <p:txBody>
          <a:bodyPr>
            <a:normAutofit fontScale="92500" lnSpcReduction="20000"/>
          </a:bodyPr>
          <a:lstStyle/>
          <a:p>
            <a:r>
              <a:rPr lang="en-AU" dirty="0"/>
              <a:t>The Authority may trigger the section if it considers that the number of licences or related authorisations for a whole or any part of an LGA is such that granting any further licences/authorisations is likely to be inconsistent with the Authority’s social impact duty.</a:t>
            </a:r>
          </a:p>
          <a:p>
            <a:r>
              <a:rPr lang="en-AU" dirty="0"/>
              <a:t>In that event, the Authority may prepare a CIA for that area.</a:t>
            </a:r>
          </a:p>
          <a:p>
            <a:r>
              <a:rPr lang="en-AU" dirty="0"/>
              <a:t>CIA must include:</a:t>
            </a:r>
          </a:p>
          <a:p>
            <a:pPr marL="800100" lvl="1" indent="-342900">
              <a:buFont typeface="+mj-lt"/>
              <a:buAutoNum type="alphaLcParenR"/>
            </a:pPr>
            <a:r>
              <a:rPr lang="en-AU" dirty="0"/>
              <a:t>Reasons why granting further licences is likely to be inconsistent with their duty.</a:t>
            </a:r>
          </a:p>
          <a:p>
            <a:pPr marL="800100" lvl="1" indent="-342900">
              <a:buFont typeface="+mj-lt"/>
              <a:buAutoNum type="alphaLcParenR"/>
            </a:pPr>
            <a:r>
              <a:rPr lang="en-AU" dirty="0"/>
              <a:t>Evidence for forming that opinion.</a:t>
            </a:r>
          </a:p>
          <a:p>
            <a:pPr marL="800100" lvl="1" indent="-342900">
              <a:buFont typeface="+mj-lt"/>
              <a:buAutoNum type="alphaLcParenR"/>
            </a:pPr>
            <a:r>
              <a:rPr lang="en-AU" dirty="0"/>
              <a:t>A map showing the relevant area.</a:t>
            </a:r>
          </a:p>
          <a:p>
            <a:r>
              <a:rPr lang="en-AU" dirty="0"/>
              <a:t>CIA may also consider that </a:t>
            </a:r>
            <a:r>
              <a:rPr lang="en-AU" u="sng" dirty="0"/>
              <a:t>ancillary</a:t>
            </a:r>
            <a:r>
              <a:rPr lang="en-AU" dirty="0"/>
              <a:t> applications (such as change of boundaries or extensions of hours) may be inconsistent with the social impact duty.</a:t>
            </a:r>
          </a:p>
          <a:p>
            <a:r>
              <a:rPr lang="en-AU" dirty="0"/>
              <a:t>Initially, CIAs are for Sydney LGA only, but this may be added to subsequently.</a:t>
            </a:r>
          </a:p>
          <a:p>
            <a:endParaRPr lang="en-AU" dirty="0"/>
          </a:p>
        </p:txBody>
      </p:sp>
      <p:sp>
        <p:nvSpPr>
          <p:cNvPr id="4" name="Slide Number Placeholder 3">
            <a:extLst>
              <a:ext uri="{FF2B5EF4-FFF2-40B4-BE49-F238E27FC236}">
                <a16:creationId xmlns:a16="http://schemas.microsoft.com/office/drawing/2014/main" id="{967A079C-E786-46DB-AE62-B9E85C33A9EC}"/>
              </a:ext>
            </a:extLst>
          </p:cNvPr>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11289459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CF312-7F22-47CA-9665-06D1B309D2DD}"/>
              </a:ext>
            </a:extLst>
          </p:cNvPr>
          <p:cNvSpPr>
            <a:spLocks noGrp="1"/>
          </p:cNvSpPr>
          <p:nvPr>
            <p:ph type="title"/>
          </p:nvPr>
        </p:nvSpPr>
        <p:spPr>
          <a:xfrm>
            <a:off x="1484311" y="685800"/>
            <a:ext cx="10018713" cy="1235279"/>
          </a:xfrm>
        </p:spPr>
        <p:txBody>
          <a:bodyPr/>
          <a:lstStyle/>
          <a:p>
            <a:r>
              <a:rPr lang="en-AU" dirty="0"/>
              <a:t>cont.</a:t>
            </a:r>
          </a:p>
        </p:txBody>
      </p:sp>
      <p:sp>
        <p:nvSpPr>
          <p:cNvPr id="3" name="Content Placeholder 2">
            <a:extLst>
              <a:ext uri="{FF2B5EF4-FFF2-40B4-BE49-F238E27FC236}">
                <a16:creationId xmlns:a16="http://schemas.microsoft.com/office/drawing/2014/main" id="{22D1F03B-35D6-4240-8421-1C73DE6D3A79}"/>
              </a:ext>
            </a:extLst>
          </p:cNvPr>
          <p:cNvSpPr>
            <a:spLocks noGrp="1"/>
          </p:cNvSpPr>
          <p:nvPr>
            <p:ph idx="1"/>
          </p:nvPr>
        </p:nvSpPr>
        <p:spPr>
          <a:xfrm>
            <a:off x="1484310" y="2046915"/>
            <a:ext cx="9337487" cy="3972886"/>
          </a:xfrm>
        </p:spPr>
        <p:txBody>
          <a:bodyPr>
            <a:normAutofit/>
          </a:bodyPr>
          <a:lstStyle/>
          <a:p>
            <a:r>
              <a:rPr lang="en-AU" dirty="0"/>
              <a:t>In considering the merits of any particular application, ILGA is required to “have regard to” any published CIA that applies to the area in which the subject premises relate: sec 48(5)(a1)</a:t>
            </a:r>
          </a:p>
          <a:p>
            <a:r>
              <a:rPr lang="en-AU" dirty="0"/>
              <a:t>CIA to be arrived at after consultation with local Council, Police, Department of Health, representative body of licence holders to be published in draft before finalising.</a:t>
            </a:r>
          </a:p>
          <a:p>
            <a:r>
              <a:rPr lang="en-AU" dirty="0"/>
              <a:t>CIA to be published and to be reviewed every 2 years.</a:t>
            </a:r>
          </a:p>
          <a:p>
            <a:r>
              <a:rPr lang="en-AU" dirty="0"/>
              <a:t>The Authority may vary or revoke it at any time after consultation with stakeholders.</a:t>
            </a:r>
          </a:p>
        </p:txBody>
      </p:sp>
      <p:sp>
        <p:nvSpPr>
          <p:cNvPr id="4" name="Slide Number Placeholder 3">
            <a:extLst>
              <a:ext uri="{FF2B5EF4-FFF2-40B4-BE49-F238E27FC236}">
                <a16:creationId xmlns:a16="http://schemas.microsoft.com/office/drawing/2014/main" id="{087E8522-541C-435E-86CC-F5424EEDE507}"/>
              </a:ext>
            </a:extLst>
          </p:cNvPr>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24450025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D1D1-2DE9-41AA-A737-CD44CC724DD4}"/>
              </a:ext>
            </a:extLst>
          </p:cNvPr>
          <p:cNvSpPr>
            <a:spLocks noGrp="1"/>
          </p:cNvSpPr>
          <p:nvPr>
            <p:ph type="title"/>
          </p:nvPr>
        </p:nvSpPr>
        <p:spPr>
          <a:xfrm>
            <a:off x="1484311" y="685801"/>
            <a:ext cx="10018713" cy="1210112"/>
          </a:xfrm>
        </p:spPr>
        <p:txBody>
          <a:bodyPr>
            <a:normAutofit fontScale="90000"/>
          </a:bodyPr>
          <a:lstStyle/>
          <a:p>
            <a:r>
              <a:rPr lang="en-AU" dirty="0"/>
              <a:t>Interim Guideline 6.1 (June 2020)</a:t>
            </a:r>
            <a:br>
              <a:rPr lang="en-AU" dirty="0"/>
            </a:br>
            <a:r>
              <a:rPr lang="en-AU" dirty="0"/>
              <a:t>Draft CIA for Sydney LGA (from April 2021)</a:t>
            </a:r>
          </a:p>
        </p:txBody>
      </p:sp>
      <p:sp>
        <p:nvSpPr>
          <p:cNvPr id="3" name="Content Placeholder 2">
            <a:extLst>
              <a:ext uri="{FF2B5EF4-FFF2-40B4-BE49-F238E27FC236}">
                <a16:creationId xmlns:a16="http://schemas.microsoft.com/office/drawing/2014/main" id="{2BA47292-50FD-4F3F-A7E4-8A71762B4052}"/>
              </a:ext>
            </a:extLst>
          </p:cNvPr>
          <p:cNvSpPr>
            <a:spLocks noGrp="1"/>
          </p:cNvSpPr>
          <p:nvPr>
            <p:ph idx="1"/>
          </p:nvPr>
        </p:nvSpPr>
        <p:spPr>
          <a:xfrm>
            <a:off x="1149292" y="1895913"/>
            <a:ext cx="9599802" cy="4123887"/>
          </a:xfrm>
        </p:spPr>
        <p:txBody>
          <a:bodyPr>
            <a:normAutofit fontScale="92500" lnSpcReduction="20000"/>
          </a:bodyPr>
          <a:lstStyle/>
          <a:p>
            <a:r>
              <a:rPr lang="en-AU" dirty="0"/>
              <a:t>6.1 - Applies from 1/06/2020 (</a:t>
            </a:r>
            <a:r>
              <a:rPr lang="en-AU" dirty="0" err="1"/>
              <a:t>ie</a:t>
            </a:r>
            <a:r>
              <a:rPr lang="en-AU" dirty="0"/>
              <a:t> date of lifting of freeze for existing licences in the freeze zone)</a:t>
            </a:r>
          </a:p>
          <a:p>
            <a:r>
              <a:rPr lang="en-AU" dirty="0"/>
              <a:t>Creates a “rebuttable presumption” against the grant of an authorisation or approval to premises located in one of the four “hot zones” (North CBD around Wynyard, South CBD, Darlinghurst and Kings Cross), for applications to:</a:t>
            </a:r>
          </a:p>
          <a:p>
            <a:pPr lvl="1">
              <a:buFont typeface="Wingdings" panose="05000000000000000000" pitchFamily="2" charset="2"/>
              <a:buChar char="§"/>
            </a:pPr>
            <a:r>
              <a:rPr lang="en-AU" dirty="0"/>
              <a:t>Extend trading hours</a:t>
            </a:r>
          </a:p>
          <a:p>
            <a:pPr lvl="1">
              <a:buFont typeface="Wingdings" panose="05000000000000000000" pitchFamily="2" charset="2"/>
              <a:buChar char="§"/>
            </a:pPr>
            <a:r>
              <a:rPr lang="en-AU" dirty="0"/>
              <a:t>Change boundaries if patron capacity would increase</a:t>
            </a:r>
          </a:p>
          <a:p>
            <a:pPr lvl="1">
              <a:buFont typeface="Wingdings" panose="05000000000000000000" pitchFamily="2" charset="2"/>
              <a:buChar char="§"/>
            </a:pPr>
            <a:r>
              <a:rPr lang="en-AU" dirty="0"/>
              <a:t>Vary/revoke a condition that would result in increased hours or increase patron capacity</a:t>
            </a:r>
          </a:p>
          <a:p>
            <a:pPr lvl="1">
              <a:buFont typeface="Wingdings" panose="05000000000000000000" pitchFamily="2" charset="2"/>
              <a:buChar char="§"/>
            </a:pPr>
            <a:r>
              <a:rPr lang="en-AU" dirty="0"/>
              <a:t>Remove a licence from Kings Cross to Sydney CBD (carved out of the freeze in June 2020)</a:t>
            </a:r>
          </a:p>
          <a:p>
            <a:pPr lvl="1">
              <a:buFont typeface="Wingdings" panose="05000000000000000000" pitchFamily="2" charset="2"/>
              <a:buChar char="§"/>
            </a:pPr>
            <a:r>
              <a:rPr lang="en-AU" dirty="0"/>
              <a:t>Applies to hotels, clubs, on-premises public entertainment venues and packaged liquor licences</a:t>
            </a:r>
          </a:p>
        </p:txBody>
      </p:sp>
      <p:sp>
        <p:nvSpPr>
          <p:cNvPr id="4" name="Slide Number Placeholder 3">
            <a:extLst>
              <a:ext uri="{FF2B5EF4-FFF2-40B4-BE49-F238E27FC236}">
                <a16:creationId xmlns:a16="http://schemas.microsoft.com/office/drawing/2014/main" id="{8A93F4F3-318F-4895-B2C7-1EA4D1DBE54A}"/>
              </a:ext>
            </a:extLst>
          </p:cNvPr>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314543736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BF572-199A-442B-82BD-EC74DF4E9E15}"/>
              </a:ext>
            </a:extLst>
          </p:cNvPr>
          <p:cNvSpPr>
            <a:spLocks noGrp="1"/>
          </p:cNvSpPr>
          <p:nvPr>
            <p:ph type="title"/>
          </p:nvPr>
        </p:nvSpPr>
        <p:spPr>
          <a:xfrm>
            <a:off x="1482724" y="1752599"/>
            <a:ext cx="3793951" cy="1371600"/>
          </a:xfrm>
        </p:spPr>
        <p:txBody>
          <a:bodyPr/>
          <a:lstStyle/>
          <a:p>
            <a:r>
              <a:rPr lang="en-AU" dirty="0"/>
              <a:t>Hot Zones</a:t>
            </a:r>
          </a:p>
        </p:txBody>
      </p:sp>
      <p:pic>
        <p:nvPicPr>
          <p:cNvPr id="10" name="Picture Placeholder 9">
            <a:extLst>
              <a:ext uri="{FF2B5EF4-FFF2-40B4-BE49-F238E27FC236}">
                <a16:creationId xmlns:a16="http://schemas.microsoft.com/office/drawing/2014/main" id="{0B7C1170-5F56-4465-80B7-CF9BDCDA1A4B}"/>
              </a:ext>
            </a:extLst>
          </p:cNvPr>
          <p:cNvPicPr>
            <a:picLocks noGrp="1" noChangeAspect="1"/>
          </p:cNvPicPr>
          <p:nvPr>
            <p:ph type="pic" idx="1"/>
          </p:nvPr>
        </p:nvPicPr>
        <p:blipFill rotWithShape="1">
          <a:blip r:embed="rId3"/>
          <a:srcRect t="3304" b="3304"/>
          <a:stretch/>
        </p:blipFill>
        <p:spPr>
          <a:xfrm>
            <a:off x="5905850" y="92279"/>
            <a:ext cx="5201174" cy="6652470"/>
          </a:xfrm>
        </p:spPr>
      </p:pic>
      <p:sp>
        <p:nvSpPr>
          <p:cNvPr id="6" name="Text Placeholder 5">
            <a:extLst>
              <a:ext uri="{FF2B5EF4-FFF2-40B4-BE49-F238E27FC236}">
                <a16:creationId xmlns:a16="http://schemas.microsoft.com/office/drawing/2014/main" id="{E76D3BAF-7A60-4F65-9940-44E830B57D7E}"/>
              </a:ext>
            </a:extLst>
          </p:cNvPr>
          <p:cNvSpPr>
            <a:spLocks noGrp="1"/>
          </p:cNvSpPr>
          <p:nvPr>
            <p:ph type="body" sz="half" idx="2"/>
          </p:nvPr>
        </p:nvSpPr>
        <p:spPr/>
        <p:txBody>
          <a:bodyPr/>
          <a:lstStyle/>
          <a:p>
            <a:endParaRPr lang="en-AU" dirty="0"/>
          </a:p>
        </p:txBody>
      </p:sp>
      <p:sp>
        <p:nvSpPr>
          <p:cNvPr id="3" name="Slide Number Placeholder 2">
            <a:extLst>
              <a:ext uri="{FF2B5EF4-FFF2-40B4-BE49-F238E27FC236}">
                <a16:creationId xmlns:a16="http://schemas.microsoft.com/office/drawing/2014/main" id="{4096FCFA-38AD-42FF-BE08-4CFBEB14419B}"/>
              </a:ext>
            </a:extLst>
          </p:cNvPr>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41294114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B3C6-6BF1-4ACC-B293-A42F34A427A4}"/>
              </a:ext>
            </a:extLst>
          </p:cNvPr>
          <p:cNvSpPr>
            <a:spLocks noGrp="1"/>
          </p:cNvSpPr>
          <p:nvPr>
            <p:ph type="title"/>
          </p:nvPr>
        </p:nvSpPr>
        <p:spPr>
          <a:xfrm>
            <a:off x="1484311" y="685801"/>
            <a:ext cx="10018713" cy="806676"/>
          </a:xfrm>
        </p:spPr>
        <p:txBody>
          <a:bodyPr/>
          <a:lstStyle/>
          <a:p>
            <a:r>
              <a:rPr lang="en-AU" dirty="0"/>
              <a:t>cont.</a:t>
            </a:r>
          </a:p>
        </p:txBody>
      </p:sp>
      <p:sp>
        <p:nvSpPr>
          <p:cNvPr id="3" name="Content Placeholder 2">
            <a:extLst>
              <a:ext uri="{FF2B5EF4-FFF2-40B4-BE49-F238E27FC236}">
                <a16:creationId xmlns:a16="http://schemas.microsoft.com/office/drawing/2014/main" id="{5CBE9514-F0F4-48AD-93A1-32478B86EC5F}"/>
              </a:ext>
            </a:extLst>
          </p:cNvPr>
          <p:cNvSpPr>
            <a:spLocks noGrp="1"/>
          </p:cNvSpPr>
          <p:nvPr>
            <p:ph idx="1"/>
          </p:nvPr>
        </p:nvSpPr>
        <p:spPr>
          <a:xfrm>
            <a:off x="1484310" y="1492477"/>
            <a:ext cx="10018713" cy="4950268"/>
          </a:xfrm>
        </p:spPr>
        <p:txBody>
          <a:bodyPr>
            <a:normAutofit fontScale="92500" lnSpcReduction="20000"/>
          </a:bodyPr>
          <a:lstStyle/>
          <a:p>
            <a:r>
              <a:rPr lang="en-AU" dirty="0"/>
              <a:t>Remains open to the Authority to grant an application “where the applicant can satisfactorily demonstrate they would not add to the cumulative impact and the Authority considers it appropriate”.</a:t>
            </a:r>
          </a:p>
          <a:p>
            <a:r>
              <a:rPr lang="en-AU" dirty="0"/>
              <a:t>The Authority requires demonstration of </a:t>
            </a:r>
            <a:r>
              <a:rPr lang="en-AU" u="sng" dirty="0"/>
              <a:t>positive social impacts</a:t>
            </a:r>
            <a:r>
              <a:rPr lang="en-AU" dirty="0"/>
              <a:t> on the community, showing </a:t>
            </a:r>
            <a:r>
              <a:rPr lang="en-AU" u="sng" dirty="0"/>
              <a:t>benefits unique or distinct from</a:t>
            </a:r>
            <a:r>
              <a:rPr lang="en-AU" dirty="0"/>
              <a:t> other licensed businesses, or which enhance the vibrancy or character of an area.</a:t>
            </a:r>
          </a:p>
          <a:p>
            <a:r>
              <a:rPr lang="en-AU" u="sng" dirty="0"/>
              <a:t>Specific measures, over and above, minimum legislative requirements</a:t>
            </a:r>
            <a:r>
              <a:rPr lang="en-AU" dirty="0"/>
              <a:t>, to deal with alcohol-related violence and/or anti-social behaviour.</a:t>
            </a:r>
          </a:p>
          <a:p>
            <a:r>
              <a:rPr lang="en-AU" u="sng" dirty="0"/>
              <a:t>Support</a:t>
            </a:r>
            <a:r>
              <a:rPr lang="en-AU" dirty="0"/>
              <a:t> from local Council based on the positive social impacts.</a:t>
            </a:r>
          </a:p>
          <a:p>
            <a:r>
              <a:rPr lang="en-AU" u="sng" dirty="0"/>
              <a:t>Support</a:t>
            </a:r>
            <a:r>
              <a:rPr lang="en-AU" dirty="0"/>
              <a:t> from the local Police of mitigation measures.</a:t>
            </a:r>
          </a:p>
          <a:p>
            <a:r>
              <a:rPr lang="en-AU" dirty="0"/>
              <a:t>Going “dry” after midnight to operate gaming machines will not satisfy the interim guideline.</a:t>
            </a:r>
          </a:p>
          <a:p>
            <a:r>
              <a:rPr lang="en-AU" dirty="0"/>
              <a:t>Interim guideline has been informed by high rates of crime in the hot zones and high licence densities.</a:t>
            </a:r>
          </a:p>
        </p:txBody>
      </p:sp>
      <p:sp>
        <p:nvSpPr>
          <p:cNvPr id="4" name="Slide Number Placeholder 3">
            <a:extLst>
              <a:ext uri="{FF2B5EF4-FFF2-40B4-BE49-F238E27FC236}">
                <a16:creationId xmlns:a16="http://schemas.microsoft.com/office/drawing/2014/main" id="{D7EE36AD-3506-410C-9BA6-2321DB212844}"/>
              </a:ext>
            </a:extLst>
          </p:cNvPr>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288684290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5E8F0-4EDE-4B42-A79F-D2E40426CEF4}"/>
              </a:ext>
            </a:extLst>
          </p:cNvPr>
          <p:cNvSpPr>
            <a:spLocks noGrp="1"/>
          </p:cNvSpPr>
          <p:nvPr>
            <p:ph type="title"/>
          </p:nvPr>
        </p:nvSpPr>
        <p:spPr/>
        <p:txBody>
          <a:bodyPr/>
          <a:lstStyle/>
          <a:p>
            <a:r>
              <a:rPr lang="en-AU" dirty="0"/>
              <a:t>Same-day deliveries – starting 1/07/2021</a:t>
            </a:r>
          </a:p>
        </p:txBody>
      </p:sp>
      <p:sp>
        <p:nvSpPr>
          <p:cNvPr id="3" name="Content Placeholder 2">
            <a:extLst>
              <a:ext uri="{FF2B5EF4-FFF2-40B4-BE49-F238E27FC236}">
                <a16:creationId xmlns:a16="http://schemas.microsoft.com/office/drawing/2014/main" id="{F4B62020-B1DD-49D7-A30F-BC8A3F56A3CA}"/>
              </a:ext>
            </a:extLst>
          </p:cNvPr>
          <p:cNvSpPr>
            <a:spLocks noGrp="1"/>
          </p:cNvSpPr>
          <p:nvPr>
            <p:ph idx="1"/>
          </p:nvPr>
        </p:nvSpPr>
        <p:spPr/>
        <p:txBody>
          <a:bodyPr/>
          <a:lstStyle/>
          <a:p>
            <a:r>
              <a:rPr lang="en-AU" dirty="0"/>
              <a:t>Additional training requirements for deliverers</a:t>
            </a:r>
          </a:p>
          <a:p>
            <a:r>
              <a:rPr lang="en-AU" dirty="0"/>
              <a:t>ID must be produced and recorded</a:t>
            </a:r>
          </a:p>
          <a:p>
            <a:r>
              <a:rPr lang="en-AU" dirty="0"/>
              <a:t>Offence to supply liquor to an intoxicated person</a:t>
            </a:r>
          </a:p>
          <a:p>
            <a:r>
              <a:rPr lang="en-AU" dirty="0"/>
              <a:t>Cut off time for deliveries – midnight Monday to Saturday, 11.00 pm Sunday</a:t>
            </a:r>
          </a:p>
          <a:p>
            <a:r>
              <a:rPr lang="en-AU" dirty="0"/>
              <a:t>Provision for self-exclusion by patrons from same-day deliveries</a:t>
            </a:r>
          </a:p>
        </p:txBody>
      </p:sp>
      <p:sp>
        <p:nvSpPr>
          <p:cNvPr id="4" name="Slide Number Placeholder 3">
            <a:extLst>
              <a:ext uri="{FF2B5EF4-FFF2-40B4-BE49-F238E27FC236}">
                <a16:creationId xmlns:a16="http://schemas.microsoft.com/office/drawing/2014/main" id="{553CA05B-5E6C-43B9-BEFB-F8F8C27C39A3}"/>
              </a:ext>
            </a:extLst>
          </p:cNvPr>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52855747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483CA-D13A-47B2-A8EB-9B8511C61087}"/>
              </a:ext>
            </a:extLst>
          </p:cNvPr>
          <p:cNvSpPr>
            <a:spLocks noGrp="1"/>
          </p:cNvSpPr>
          <p:nvPr>
            <p:ph type="title"/>
          </p:nvPr>
        </p:nvSpPr>
        <p:spPr>
          <a:xfrm>
            <a:off x="1484311" y="685801"/>
            <a:ext cx="10018713" cy="740327"/>
          </a:xfrm>
        </p:spPr>
        <p:txBody>
          <a:bodyPr/>
          <a:lstStyle/>
          <a:p>
            <a:r>
              <a:rPr lang="en-AU" dirty="0"/>
              <a:t>Other Changes</a:t>
            </a:r>
          </a:p>
        </p:txBody>
      </p:sp>
      <p:sp>
        <p:nvSpPr>
          <p:cNvPr id="3" name="Content Placeholder 2">
            <a:extLst>
              <a:ext uri="{FF2B5EF4-FFF2-40B4-BE49-F238E27FC236}">
                <a16:creationId xmlns:a16="http://schemas.microsoft.com/office/drawing/2014/main" id="{7E40A609-8335-418F-A40E-EF4336240D14}"/>
              </a:ext>
            </a:extLst>
          </p:cNvPr>
          <p:cNvSpPr>
            <a:spLocks noGrp="1"/>
          </p:cNvSpPr>
          <p:nvPr>
            <p:ph idx="1"/>
          </p:nvPr>
        </p:nvSpPr>
        <p:spPr>
          <a:xfrm>
            <a:off x="1154954" y="1568741"/>
            <a:ext cx="9552735" cy="4603458"/>
          </a:xfrm>
        </p:spPr>
        <p:txBody>
          <a:bodyPr>
            <a:normAutofit fontScale="77500" lnSpcReduction="20000"/>
          </a:bodyPr>
          <a:lstStyle/>
          <a:p>
            <a:r>
              <a:rPr lang="en-AU" dirty="0"/>
              <a:t>Disturbance complaint procedure to the Authority does not apply to a complaint “in relation to noise that is emitted wholly from within licensed premises” [typically, music noise], unless the complaint is made by Police or Council, a</a:t>
            </a:r>
            <a:r>
              <a:rPr lang="en-GB" dirty="0" err="1"/>
              <a:t>nd</a:t>
            </a:r>
            <a:r>
              <a:rPr lang="en-GB" dirty="0"/>
              <a:t> Council has lodged a plan with LGNSW to deal with such complaints</a:t>
            </a:r>
            <a:r>
              <a:rPr lang="en-AU" dirty="0"/>
              <a:t>. Idea is that</a:t>
            </a:r>
            <a:r>
              <a:rPr lang="en-GB" dirty="0"/>
              <a:t> Councils can opt to cover the field regulating music noise also provisions to streamline and integrate planning/licensing functions. Report due within six months</a:t>
            </a:r>
            <a:r>
              <a:rPr lang="en-AU" dirty="0"/>
              <a:t>.</a:t>
            </a:r>
          </a:p>
          <a:p>
            <a:r>
              <a:rPr lang="en-AU" dirty="0"/>
              <a:t>MAA available for small bars until midnight.</a:t>
            </a:r>
          </a:p>
          <a:p>
            <a:r>
              <a:rPr lang="en-AU" dirty="0"/>
              <a:t>Even without an MAA, minors permitted in small bar when meals are provided until 10 PM.</a:t>
            </a:r>
          </a:p>
          <a:p>
            <a:r>
              <a:rPr lang="en-GB" dirty="0"/>
              <a:t>Small bars standard trading hours to 2 AM</a:t>
            </a:r>
            <a:r>
              <a:rPr lang="en-AU" dirty="0"/>
              <a:t>.</a:t>
            </a:r>
          </a:p>
          <a:p>
            <a:r>
              <a:rPr lang="en-AU" dirty="0"/>
              <a:t>Some live entertainment conditions restricting genre, number of musicians or acts, types of instruments that may be played cease to have effect from 11/12/2020: cl 70</a:t>
            </a:r>
            <a:r>
              <a:rPr lang="en-GB" dirty="0"/>
              <a:t> , but Secretary may reimpose in the event of resident complaints.</a:t>
            </a:r>
          </a:p>
          <a:p>
            <a:r>
              <a:rPr lang="en-GB" dirty="0"/>
              <a:t>30 minute extension to licensed trading hours in Sydney LGA dedicated live music venues (listed)</a:t>
            </a:r>
          </a:p>
          <a:p>
            <a:r>
              <a:rPr lang="en-GB" dirty="0"/>
              <a:t>Similar conditions not to be imposed on licences</a:t>
            </a:r>
            <a:endParaRPr lang="en-AU" dirty="0"/>
          </a:p>
        </p:txBody>
      </p:sp>
      <p:sp>
        <p:nvSpPr>
          <p:cNvPr id="4" name="Slide Number Placeholder 3">
            <a:extLst>
              <a:ext uri="{FF2B5EF4-FFF2-40B4-BE49-F238E27FC236}">
                <a16:creationId xmlns:a16="http://schemas.microsoft.com/office/drawing/2014/main" id="{14F54E4E-9818-4C66-994F-B8D6471B5FDD}"/>
              </a:ext>
            </a:extLst>
          </p:cNvPr>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18303384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8FAC6-1AC6-445A-91EF-F3417756D2BE}"/>
              </a:ext>
            </a:extLst>
          </p:cNvPr>
          <p:cNvSpPr>
            <a:spLocks noGrp="1"/>
          </p:cNvSpPr>
          <p:nvPr>
            <p:ph type="title"/>
          </p:nvPr>
        </p:nvSpPr>
        <p:spPr/>
        <p:txBody>
          <a:bodyPr/>
          <a:lstStyle/>
          <a:p>
            <a:r>
              <a:rPr lang="en-AU" dirty="0"/>
              <a:t>Guideline 14 </a:t>
            </a:r>
          </a:p>
        </p:txBody>
      </p:sp>
      <p:sp>
        <p:nvSpPr>
          <p:cNvPr id="3" name="Content Placeholder 2">
            <a:extLst>
              <a:ext uri="{FF2B5EF4-FFF2-40B4-BE49-F238E27FC236}">
                <a16:creationId xmlns:a16="http://schemas.microsoft.com/office/drawing/2014/main" id="{DEE333E2-BB4E-4CBE-BCF1-903CA71D7678}"/>
              </a:ext>
            </a:extLst>
          </p:cNvPr>
          <p:cNvSpPr>
            <a:spLocks noGrp="1"/>
          </p:cNvSpPr>
          <p:nvPr>
            <p:ph idx="1"/>
          </p:nvPr>
        </p:nvSpPr>
        <p:spPr>
          <a:xfrm>
            <a:off x="1154954" y="2055303"/>
            <a:ext cx="8825659" cy="3964497"/>
          </a:xfrm>
        </p:spPr>
        <p:txBody>
          <a:bodyPr>
            <a:normAutofit/>
          </a:bodyPr>
          <a:lstStyle/>
          <a:p>
            <a:r>
              <a:rPr lang="en-AU" dirty="0"/>
              <a:t>Concerns about “staged” applications being made within a short period of time.</a:t>
            </a:r>
          </a:p>
          <a:p>
            <a:r>
              <a:rPr lang="en-AU" dirty="0"/>
              <a:t>Public entitled to expect that business model will not change within 12 months, unless there are:</a:t>
            </a:r>
          </a:p>
          <a:p>
            <a:pPr lvl="1">
              <a:buFont typeface="Wingdings" panose="05000000000000000000" pitchFamily="2" charset="2"/>
              <a:buChar char="§"/>
            </a:pPr>
            <a:r>
              <a:rPr lang="en-AU" dirty="0"/>
              <a:t>Exceptional/unforeseen circumstances; and</a:t>
            </a:r>
          </a:p>
          <a:p>
            <a:pPr lvl="1">
              <a:buFont typeface="Wingdings" panose="05000000000000000000" pitchFamily="2" charset="2"/>
              <a:buChar char="§"/>
            </a:pPr>
            <a:r>
              <a:rPr lang="en-AU" dirty="0"/>
              <a:t>Community consultation undertaken</a:t>
            </a:r>
          </a:p>
          <a:p>
            <a:pPr>
              <a:buFont typeface="Century Gothic" panose="020B0502020202020204" pitchFamily="34" charset="0"/>
              <a:buChar char="►"/>
            </a:pPr>
            <a:r>
              <a:rPr lang="en-AU" dirty="0"/>
              <a:t>All applications to change boundaries with an increase of 50% or more in floor area require a Category B Community Impact Statement.</a:t>
            </a:r>
          </a:p>
        </p:txBody>
      </p:sp>
      <p:sp>
        <p:nvSpPr>
          <p:cNvPr id="4" name="Slide Number Placeholder 3">
            <a:extLst>
              <a:ext uri="{FF2B5EF4-FFF2-40B4-BE49-F238E27FC236}">
                <a16:creationId xmlns:a16="http://schemas.microsoft.com/office/drawing/2014/main" id="{1060B49E-DE19-473B-86CF-F0553D4BC591}"/>
              </a:ext>
            </a:extLst>
          </p:cNvPr>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225098281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018DE-5E7A-4233-AA31-4B180BB6A93C}"/>
              </a:ext>
            </a:extLst>
          </p:cNvPr>
          <p:cNvSpPr>
            <a:spLocks noGrp="1"/>
          </p:cNvSpPr>
          <p:nvPr>
            <p:ph type="title"/>
          </p:nvPr>
        </p:nvSpPr>
        <p:spPr/>
        <p:txBody>
          <a:bodyPr/>
          <a:lstStyle/>
          <a:p>
            <a:r>
              <a:rPr lang="en-AU" sz="2800" dirty="0"/>
              <a:t>Joint Select Committee on Sydney’s Night-time Economy Tables Report in 2019 with 40 recommendations including:</a:t>
            </a:r>
          </a:p>
        </p:txBody>
      </p:sp>
      <p:sp>
        <p:nvSpPr>
          <p:cNvPr id="3" name="Content Placeholder 2">
            <a:extLst>
              <a:ext uri="{FF2B5EF4-FFF2-40B4-BE49-F238E27FC236}">
                <a16:creationId xmlns:a16="http://schemas.microsoft.com/office/drawing/2014/main" id="{09785004-4226-4EBC-B31C-5FFD3CB88404}"/>
              </a:ext>
            </a:extLst>
          </p:cNvPr>
          <p:cNvSpPr>
            <a:spLocks noGrp="1"/>
          </p:cNvSpPr>
          <p:nvPr>
            <p:ph idx="1"/>
          </p:nvPr>
        </p:nvSpPr>
        <p:spPr>
          <a:xfrm>
            <a:off x="1882030" y="2199314"/>
            <a:ext cx="8825659" cy="3972886"/>
          </a:xfrm>
        </p:spPr>
        <p:txBody>
          <a:bodyPr>
            <a:normAutofit fontScale="85000" lnSpcReduction="10000"/>
          </a:bodyPr>
          <a:lstStyle/>
          <a:p>
            <a:r>
              <a:rPr lang="en-AU" dirty="0"/>
              <a:t>Creating financial incentives for compliant venues</a:t>
            </a:r>
          </a:p>
          <a:p>
            <a:r>
              <a:rPr lang="en-AU" dirty="0"/>
              <a:t>Streamlining the existing sanctions schemes (including Three Strikes, Violent Venues and Minors Sanction Scheme) into one broader scheme</a:t>
            </a:r>
          </a:p>
          <a:p>
            <a:r>
              <a:rPr lang="en-AU" dirty="0"/>
              <a:t>Developing strategies to “enliven” the night-time economy including appointment of a 24-hour Economy Coordinator to develop strategies and to coordinate industry and government</a:t>
            </a:r>
          </a:p>
          <a:p>
            <a:r>
              <a:rPr lang="en-AU" dirty="0"/>
              <a:t>Streamline processes for removing licence conditions inhibiting live music</a:t>
            </a:r>
          </a:p>
          <a:p>
            <a:r>
              <a:rPr lang="en-AU" dirty="0"/>
              <a:t>Increase patron capacity of small bars and provide standard trading hours of 2.00am for small bars</a:t>
            </a:r>
          </a:p>
          <a:p>
            <a:r>
              <a:rPr lang="en-AU" dirty="0"/>
              <a:t>Lift the 1.30am lockout in the Sydney CBD Precinct, as well as drink restrictions in that Precinct</a:t>
            </a:r>
          </a:p>
        </p:txBody>
      </p:sp>
      <p:sp>
        <p:nvSpPr>
          <p:cNvPr id="4" name="Slide Number Placeholder 3">
            <a:extLst>
              <a:ext uri="{FF2B5EF4-FFF2-40B4-BE49-F238E27FC236}">
                <a16:creationId xmlns:a16="http://schemas.microsoft.com/office/drawing/2014/main" id="{FD9895FE-B749-4F2F-9A82-C43913B1E1C7}"/>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78323558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44982-F366-472E-9407-EC1653EC3B2C}"/>
              </a:ext>
            </a:extLst>
          </p:cNvPr>
          <p:cNvSpPr>
            <a:spLocks noGrp="1"/>
          </p:cNvSpPr>
          <p:nvPr>
            <p:ph type="title"/>
          </p:nvPr>
        </p:nvSpPr>
        <p:spPr/>
        <p:txBody>
          <a:bodyPr/>
          <a:lstStyle/>
          <a:p>
            <a:r>
              <a:rPr lang="en-AU" dirty="0"/>
              <a:t>After-midnight gaming</a:t>
            </a:r>
          </a:p>
        </p:txBody>
      </p:sp>
      <p:sp>
        <p:nvSpPr>
          <p:cNvPr id="3" name="Content Placeholder 2">
            <a:extLst>
              <a:ext uri="{FF2B5EF4-FFF2-40B4-BE49-F238E27FC236}">
                <a16:creationId xmlns:a16="http://schemas.microsoft.com/office/drawing/2014/main" id="{F6CCD6E3-1727-49A5-926C-B87B04399147}"/>
              </a:ext>
            </a:extLst>
          </p:cNvPr>
          <p:cNvSpPr>
            <a:spLocks noGrp="1"/>
          </p:cNvSpPr>
          <p:nvPr>
            <p:ph idx="1"/>
          </p:nvPr>
        </p:nvSpPr>
        <p:spPr>
          <a:xfrm>
            <a:off x="1484311" y="1970713"/>
            <a:ext cx="10018713" cy="3834469"/>
          </a:xfrm>
        </p:spPr>
        <p:txBody>
          <a:bodyPr>
            <a:normAutofit fontScale="85000" lnSpcReduction="10000"/>
          </a:bodyPr>
          <a:lstStyle/>
          <a:p>
            <a:r>
              <a:rPr lang="en-AU" dirty="0"/>
              <a:t>More restrictive approach being taken</a:t>
            </a:r>
          </a:p>
          <a:p>
            <a:r>
              <a:rPr lang="en-AU" dirty="0"/>
              <a:t>Shutdown </a:t>
            </a:r>
            <a:r>
              <a:rPr lang="en-AU" sz="1900" dirty="0"/>
              <a:t>Periods</a:t>
            </a:r>
            <a:r>
              <a:rPr lang="en-AU" dirty="0"/>
              <a:t> for </a:t>
            </a:r>
            <a:r>
              <a:rPr lang="en-AU" sz="1900" dirty="0"/>
              <a:t>Electronic</a:t>
            </a:r>
            <a:r>
              <a:rPr lang="en-AU" dirty="0"/>
              <a:t> </a:t>
            </a:r>
            <a:r>
              <a:rPr lang="en-AU" sz="1900" dirty="0"/>
              <a:t>Gaming</a:t>
            </a:r>
            <a:r>
              <a:rPr lang="en-AU" dirty="0"/>
              <a:t> </a:t>
            </a:r>
            <a:r>
              <a:rPr lang="en-AU" sz="1900" dirty="0"/>
              <a:t>Machines</a:t>
            </a:r>
            <a:r>
              <a:rPr lang="en-AU" dirty="0"/>
              <a:t> – the “</a:t>
            </a:r>
            <a:r>
              <a:rPr lang="en-AU" dirty="0" err="1"/>
              <a:t>Snapcracker</a:t>
            </a:r>
            <a:r>
              <a:rPr lang="en-AU" dirty="0"/>
              <a:t>” survey (2019) suggests problem gamblers are more likely to be playing late at night and more intensely than others, and will travel further to visit another venue if their own venue shuts.</a:t>
            </a:r>
          </a:p>
          <a:p>
            <a:r>
              <a:rPr lang="en-AU" dirty="0"/>
              <a:t>Distinguishes “social”  and “solitary” late-night play – the latter associated with problem gambling</a:t>
            </a:r>
          </a:p>
          <a:p>
            <a:r>
              <a:rPr lang="en-AU" dirty="0"/>
              <a:t>Desirable to have enforced break in play to reduce harm, sooner than current 4.00am shutdown.</a:t>
            </a:r>
          </a:p>
          <a:p>
            <a:r>
              <a:rPr lang="en-AU" dirty="0"/>
              <a:t>CQU “Responsible Conduct of Gambling Study” (2020)</a:t>
            </a:r>
          </a:p>
          <a:p>
            <a:r>
              <a:rPr lang="en-AU" dirty="0"/>
              <a:t>Described existing regulatory model as “informed choice”, in contrast to an interventionist model described as a “harm minimisation approach”. </a:t>
            </a:r>
          </a:p>
        </p:txBody>
      </p:sp>
      <p:sp>
        <p:nvSpPr>
          <p:cNvPr id="4" name="Slide Number Placeholder 3">
            <a:extLst>
              <a:ext uri="{FF2B5EF4-FFF2-40B4-BE49-F238E27FC236}">
                <a16:creationId xmlns:a16="http://schemas.microsoft.com/office/drawing/2014/main" id="{B7B6957B-16CD-4983-8BF1-3EAD7477AC2A}"/>
              </a:ext>
            </a:extLst>
          </p:cNvPr>
          <p:cNvSpPr>
            <a:spLocks noGrp="1"/>
          </p:cNvSpPr>
          <p:nvPr>
            <p:ph type="sldNum" sz="quarter" idx="12"/>
          </p:nvPr>
        </p:nvSpPr>
        <p:spPr/>
        <p:txBody>
          <a:bodyPr/>
          <a:lstStyle/>
          <a:p>
            <a:fld id="{D57F1E4F-1CFF-5643-939E-217C01CDF565}" type="slidenum">
              <a:rPr lang="en-US" smtClean="0"/>
              <a:pPr/>
              <a:t>30</a:t>
            </a:fld>
            <a:endParaRPr lang="en-US" dirty="0"/>
          </a:p>
        </p:txBody>
      </p:sp>
    </p:spTree>
    <p:extLst>
      <p:ext uri="{BB962C8B-B14F-4D97-AF65-F5344CB8AC3E}">
        <p14:creationId xmlns:p14="http://schemas.microsoft.com/office/powerpoint/2010/main" val="396787849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08C5-668E-42ED-BD75-6BA46A887725}"/>
              </a:ext>
            </a:extLst>
          </p:cNvPr>
          <p:cNvSpPr>
            <a:spLocks noGrp="1"/>
          </p:cNvSpPr>
          <p:nvPr>
            <p:ph type="title"/>
          </p:nvPr>
        </p:nvSpPr>
        <p:spPr>
          <a:xfrm>
            <a:off x="1484311" y="685801"/>
            <a:ext cx="10018713" cy="1126222"/>
          </a:xfrm>
        </p:spPr>
        <p:txBody>
          <a:bodyPr/>
          <a:lstStyle/>
          <a:p>
            <a:r>
              <a:rPr lang="en-AU" dirty="0"/>
              <a:t>cont.</a:t>
            </a:r>
          </a:p>
        </p:txBody>
      </p:sp>
      <p:sp>
        <p:nvSpPr>
          <p:cNvPr id="3" name="Content Placeholder 2">
            <a:extLst>
              <a:ext uri="{FF2B5EF4-FFF2-40B4-BE49-F238E27FC236}">
                <a16:creationId xmlns:a16="http://schemas.microsoft.com/office/drawing/2014/main" id="{1521115C-C20B-49CE-A8B1-6E06F2EBDDDE}"/>
              </a:ext>
            </a:extLst>
          </p:cNvPr>
          <p:cNvSpPr>
            <a:spLocks noGrp="1"/>
          </p:cNvSpPr>
          <p:nvPr>
            <p:ph idx="1"/>
          </p:nvPr>
        </p:nvSpPr>
        <p:spPr>
          <a:xfrm>
            <a:off x="1154954" y="1812022"/>
            <a:ext cx="9552735" cy="4207778"/>
          </a:xfrm>
        </p:spPr>
        <p:txBody>
          <a:bodyPr>
            <a:normAutofit lnSpcReduction="10000"/>
          </a:bodyPr>
          <a:lstStyle/>
          <a:p>
            <a:r>
              <a:rPr lang="en-AU" dirty="0"/>
              <a:t>Found many pub and club employees have seen some signs of problem gambling, but few intervene, or “report upwards”. Few patrons self-exclude. </a:t>
            </a:r>
          </a:p>
          <a:p>
            <a:r>
              <a:rPr lang="en-AU" dirty="0"/>
              <a:t>Recommended greater controls, mandatory pre-commitment, mandatory intervention, reduce maximum bets, reduce numbers of EGMs and reduce trading hours in disadvantaged areas. Encourage family intervention and staff training to support intervention.</a:t>
            </a:r>
          </a:p>
          <a:p>
            <a:r>
              <a:rPr lang="en-AU" dirty="0"/>
              <a:t>Over 2020 and into 2021, there have been delays in processing applications. Not just extended hours but also reduced shutdown periods (3-hour shutdown period weekends and public holidays), threshold increases with LIA, and even transfers.</a:t>
            </a:r>
          </a:p>
        </p:txBody>
      </p:sp>
      <p:sp>
        <p:nvSpPr>
          <p:cNvPr id="4" name="Slide Number Placeholder 3">
            <a:extLst>
              <a:ext uri="{FF2B5EF4-FFF2-40B4-BE49-F238E27FC236}">
                <a16:creationId xmlns:a16="http://schemas.microsoft.com/office/drawing/2014/main" id="{40D0CD62-61E1-4C6A-8281-CE2A74D2E81E}"/>
              </a:ext>
            </a:extLst>
          </p:cNvPr>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val="40902910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C9B15-59DF-4240-AC50-50FCDACE78D0}"/>
              </a:ext>
            </a:extLst>
          </p:cNvPr>
          <p:cNvSpPr>
            <a:spLocks noGrp="1"/>
          </p:cNvSpPr>
          <p:nvPr>
            <p:ph type="title"/>
          </p:nvPr>
        </p:nvSpPr>
        <p:spPr>
          <a:xfrm>
            <a:off x="1484311" y="685801"/>
            <a:ext cx="10018713" cy="975220"/>
          </a:xfrm>
        </p:spPr>
        <p:txBody>
          <a:bodyPr/>
          <a:lstStyle/>
          <a:p>
            <a:r>
              <a:rPr lang="en-AU" dirty="0"/>
              <a:t>Guideline 16</a:t>
            </a:r>
          </a:p>
        </p:txBody>
      </p:sp>
      <p:sp>
        <p:nvSpPr>
          <p:cNvPr id="3" name="Content Placeholder 2">
            <a:extLst>
              <a:ext uri="{FF2B5EF4-FFF2-40B4-BE49-F238E27FC236}">
                <a16:creationId xmlns:a16="http://schemas.microsoft.com/office/drawing/2014/main" id="{E9B2F528-2EBD-4C9F-B155-3BFAAA7361DE}"/>
              </a:ext>
            </a:extLst>
          </p:cNvPr>
          <p:cNvSpPr>
            <a:spLocks noGrp="1"/>
          </p:cNvSpPr>
          <p:nvPr>
            <p:ph idx="1"/>
          </p:nvPr>
        </p:nvSpPr>
        <p:spPr>
          <a:xfrm>
            <a:off x="1154954" y="1761688"/>
            <a:ext cx="8825659" cy="4258112"/>
          </a:xfrm>
        </p:spPr>
        <p:txBody>
          <a:bodyPr>
            <a:normAutofit lnSpcReduction="10000"/>
          </a:bodyPr>
          <a:lstStyle/>
          <a:p>
            <a:r>
              <a:rPr lang="en-AU" dirty="0"/>
              <a:t>BACKGROUND</a:t>
            </a:r>
          </a:p>
          <a:p>
            <a:pPr lvl="1"/>
            <a:r>
              <a:rPr lang="en-AU" dirty="0"/>
              <a:t>ILGA refer to past research, including 2019 NSW Gambling Survey</a:t>
            </a:r>
          </a:p>
          <a:p>
            <a:pPr lvl="1"/>
            <a:r>
              <a:rPr lang="en-AU" dirty="0"/>
              <a:t>Guideline is premised on assumptions said to be based on research, as follows:</a:t>
            </a:r>
          </a:p>
          <a:p>
            <a:pPr lvl="2">
              <a:buFont typeface="Arial" panose="020B0604020202020204" pitchFamily="34" charset="0"/>
              <a:buChar char="•"/>
            </a:pPr>
            <a:r>
              <a:rPr lang="en-AU" dirty="0"/>
              <a:t>Greater risk of harm from EGMs than other forms of gambling;</a:t>
            </a:r>
          </a:p>
          <a:p>
            <a:pPr lvl="2">
              <a:buFont typeface="Arial" panose="020B0604020202020204" pitchFamily="34" charset="0"/>
              <a:buChar char="•"/>
            </a:pPr>
            <a:r>
              <a:rPr lang="en-AU" dirty="0"/>
              <a:t>Problem gamblers may be over-represented after midnight, especially after 2.00am;</a:t>
            </a:r>
          </a:p>
          <a:p>
            <a:pPr lvl="2">
              <a:buFont typeface="Arial" panose="020B0604020202020204" pitchFamily="34" charset="0"/>
              <a:buChar char="•"/>
            </a:pPr>
            <a:r>
              <a:rPr lang="en-AU" dirty="0"/>
              <a:t>After midnight, gamblers more likely to chase losses;</a:t>
            </a:r>
          </a:p>
          <a:p>
            <a:pPr lvl="2">
              <a:buFont typeface="Arial" panose="020B0604020202020204" pitchFamily="34" charset="0"/>
              <a:buChar char="•"/>
            </a:pPr>
            <a:r>
              <a:rPr lang="en-AU" dirty="0"/>
              <a:t>More than half problem gamblers would go home if EGMs shut at a venue, rather than migrate.</a:t>
            </a:r>
          </a:p>
          <a:p>
            <a:pPr lvl="2">
              <a:buFont typeface="Arial" panose="020B0604020202020204" pitchFamily="34" charset="0"/>
              <a:buChar char="•"/>
            </a:pPr>
            <a:r>
              <a:rPr lang="en-AU" dirty="0"/>
              <a:t>The minimum legal requirements, based on informed choice and voluntary self-exclusion, may be insufficient to manage risk.</a:t>
            </a:r>
          </a:p>
        </p:txBody>
      </p:sp>
      <p:sp>
        <p:nvSpPr>
          <p:cNvPr id="4" name="Slide Number Placeholder 3">
            <a:extLst>
              <a:ext uri="{FF2B5EF4-FFF2-40B4-BE49-F238E27FC236}">
                <a16:creationId xmlns:a16="http://schemas.microsoft.com/office/drawing/2014/main" id="{79EABB45-8C03-4C1C-8585-28BF4CEC5629}"/>
              </a:ext>
            </a:extLst>
          </p:cNvPr>
          <p:cNvSpPr>
            <a:spLocks noGrp="1"/>
          </p:cNvSpPr>
          <p:nvPr>
            <p:ph type="sldNum" sz="quarter" idx="12"/>
          </p:nvPr>
        </p:nvSpPr>
        <p:spPr/>
        <p:txBody>
          <a:bodyPr/>
          <a:lstStyle/>
          <a:p>
            <a:fld id="{D57F1E4F-1CFF-5643-939E-217C01CDF565}" type="slidenum">
              <a:rPr lang="en-US" smtClean="0"/>
              <a:pPr/>
              <a:t>32</a:t>
            </a:fld>
            <a:endParaRPr lang="en-US" dirty="0"/>
          </a:p>
        </p:txBody>
      </p:sp>
    </p:spTree>
    <p:extLst>
      <p:ext uri="{BB962C8B-B14F-4D97-AF65-F5344CB8AC3E}">
        <p14:creationId xmlns:p14="http://schemas.microsoft.com/office/powerpoint/2010/main" val="3082927618"/>
      </p:ext>
    </p:extLst>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4EEB5-6B89-4CFA-98E5-4C155CBBB0ED}"/>
              </a:ext>
            </a:extLst>
          </p:cNvPr>
          <p:cNvSpPr>
            <a:spLocks noGrp="1"/>
          </p:cNvSpPr>
          <p:nvPr>
            <p:ph type="title"/>
          </p:nvPr>
        </p:nvSpPr>
        <p:spPr>
          <a:xfrm>
            <a:off x="1484311" y="685800"/>
            <a:ext cx="10018713" cy="782273"/>
          </a:xfrm>
        </p:spPr>
        <p:txBody>
          <a:bodyPr/>
          <a:lstStyle/>
          <a:p>
            <a:r>
              <a:rPr lang="en-AU" dirty="0"/>
              <a:t>cont.</a:t>
            </a:r>
          </a:p>
        </p:txBody>
      </p:sp>
      <p:sp>
        <p:nvSpPr>
          <p:cNvPr id="3" name="Content Placeholder 2">
            <a:extLst>
              <a:ext uri="{FF2B5EF4-FFF2-40B4-BE49-F238E27FC236}">
                <a16:creationId xmlns:a16="http://schemas.microsoft.com/office/drawing/2014/main" id="{EF91C08F-7C9A-495F-ADF4-FC1B92ACD5C8}"/>
              </a:ext>
            </a:extLst>
          </p:cNvPr>
          <p:cNvSpPr>
            <a:spLocks noGrp="1"/>
          </p:cNvSpPr>
          <p:nvPr>
            <p:ph idx="1"/>
          </p:nvPr>
        </p:nvSpPr>
        <p:spPr>
          <a:xfrm>
            <a:off x="1154954" y="1610686"/>
            <a:ext cx="10145017" cy="4689446"/>
          </a:xfrm>
        </p:spPr>
        <p:txBody>
          <a:bodyPr>
            <a:normAutofit fontScale="85000" lnSpcReduction="10000"/>
          </a:bodyPr>
          <a:lstStyle/>
          <a:p>
            <a:r>
              <a:rPr lang="en-AU" dirty="0"/>
              <a:t>The expressed concerns:</a:t>
            </a:r>
          </a:p>
          <a:p>
            <a:pPr lvl="1"/>
            <a:r>
              <a:rPr lang="en-AU" dirty="0"/>
              <a:t>ILGA expresses concern about applications that increase availability of EGMs </a:t>
            </a:r>
            <a:r>
              <a:rPr lang="en-AU" u="sng" dirty="0"/>
              <a:t>after midnight in Band 3,</a:t>
            </a:r>
            <a:r>
              <a:rPr lang="en-AU" dirty="0"/>
              <a:t> and </a:t>
            </a:r>
            <a:r>
              <a:rPr lang="en-AU" u="sng" dirty="0"/>
              <a:t>after 2.00am in Bands 1 and 2</a:t>
            </a:r>
            <a:r>
              <a:rPr lang="en-AU" dirty="0"/>
              <a:t>.</a:t>
            </a:r>
          </a:p>
          <a:p>
            <a:pPr lvl="1"/>
            <a:r>
              <a:rPr lang="en-AU" dirty="0"/>
              <a:t>The Guideline applies to ETA applications, to increase gaming thresholds (LIA), reduce shutdowns on weekends and even transfers and leases.</a:t>
            </a:r>
          </a:p>
          <a:p>
            <a:r>
              <a:rPr lang="en-AU" dirty="0"/>
              <a:t>Consideration:</a:t>
            </a:r>
          </a:p>
          <a:p>
            <a:pPr lvl="1"/>
            <a:r>
              <a:rPr lang="en-AU" dirty="0"/>
              <a:t>In exercising its “social impact” discretion, ILGA will look at localised data and submissions—involving demographics, problem gambling prevalence, gaming profit data, research literature and “mitigating factors” (</a:t>
            </a:r>
            <a:r>
              <a:rPr lang="en-AU" dirty="0" err="1"/>
              <a:t>eg.</a:t>
            </a:r>
            <a:r>
              <a:rPr lang="en-AU" dirty="0"/>
              <a:t> undertaking of no gaming after 2.00am)</a:t>
            </a:r>
          </a:p>
          <a:p>
            <a:r>
              <a:rPr lang="en-AU" dirty="0"/>
              <a:t>“Above and Beyond”  </a:t>
            </a:r>
          </a:p>
          <a:p>
            <a:pPr lvl="1"/>
            <a:r>
              <a:rPr lang="en-AU" dirty="0"/>
              <a:t>ILGA will look more favourably on applications with additional gaming harm minimisation measures. See “Going Above and Beyond” leaflet attached to Guideline 16.</a:t>
            </a:r>
          </a:p>
          <a:p>
            <a:r>
              <a:rPr lang="en-AU" dirty="0"/>
              <a:t>Gaming Plan of Management (GPOM)</a:t>
            </a:r>
          </a:p>
          <a:p>
            <a:pPr lvl="1"/>
            <a:r>
              <a:rPr lang="en-AU" dirty="0"/>
              <a:t>“Shopping list” of measures that can be adopted and applied (advanced, intermediate, foundational). </a:t>
            </a:r>
          </a:p>
          <a:p>
            <a:endParaRPr lang="en-AU" dirty="0"/>
          </a:p>
        </p:txBody>
      </p:sp>
      <p:sp>
        <p:nvSpPr>
          <p:cNvPr id="4" name="Slide Number Placeholder 3">
            <a:extLst>
              <a:ext uri="{FF2B5EF4-FFF2-40B4-BE49-F238E27FC236}">
                <a16:creationId xmlns:a16="http://schemas.microsoft.com/office/drawing/2014/main" id="{19AF4F4F-23E5-4058-97FA-26E64AF29064}"/>
              </a:ext>
            </a:extLst>
          </p:cNvPr>
          <p:cNvSpPr>
            <a:spLocks noGrp="1"/>
          </p:cNvSpPr>
          <p:nvPr>
            <p:ph type="sldNum" sz="quarter" idx="12"/>
          </p:nvPr>
        </p:nvSpPr>
        <p:spPr/>
        <p:txBody>
          <a:bodyPr/>
          <a:lstStyle/>
          <a:p>
            <a:fld id="{D57F1E4F-1CFF-5643-939E-217C01CDF565}" type="slidenum">
              <a:rPr lang="en-US" smtClean="0"/>
              <a:pPr/>
              <a:t>33</a:t>
            </a:fld>
            <a:endParaRPr lang="en-US" dirty="0"/>
          </a:p>
        </p:txBody>
      </p:sp>
    </p:spTree>
    <p:extLst>
      <p:ext uri="{BB962C8B-B14F-4D97-AF65-F5344CB8AC3E}">
        <p14:creationId xmlns:p14="http://schemas.microsoft.com/office/powerpoint/2010/main" val="4035068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757C9-8A07-4378-B5D5-B80410D97779}"/>
              </a:ext>
            </a:extLst>
          </p:cNvPr>
          <p:cNvSpPr>
            <a:spLocks noGrp="1"/>
          </p:cNvSpPr>
          <p:nvPr>
            <p:ph type="title"/>
          </p:nvPr>
        </p:nvSpPr>
        <p:spPr>
          <a:xfrm>
            <a:off x="1484311" y="685800"/>
            <a:ext cx="10018713" cy="950053"/>
          </a:xfrm>
        </p:spPr>
        <p:txBody>
          <a:bodyPr>
            <a:normAutofit fontScale="90000"/>
          </a:bodyPr>
          <a:lstStyle/>
          <a:p>
            <a:r>
              <a:rPr lang="en-AU" dirty="0"/>
              <a:t>Gaming Machines Amendment (Gambling Harm Minimisation) Bill</a:t>
            </a:r>
          </a:p>
        </p:txBody>
      </p:sp>
      <p:sp>
        <p:nvSpPr>
          <p:cNvPr id="3" name="Content Placeholder 2">
            <a:extLst>
              <a:ext uri="{FF2B5EF4-FFF2-40B4-BE49-F238E27FC236}">
                <a16:creationId xmlns:a16="http://schemas.microsoft.com/office/drawing/2014/main" id="{C01CAE11-B29D-425C-8D64-3B92FD890396}"/>
              </a:ext>
            </a:extLst>
          </p:cNvPr>
          <p:cNvSpPr>
            <a:spLocks noGrp="1"/>
          </p:cNvSpPr>
          <p:nvPr>
            <p:ph idx="1"/>
          </p:nvPr>
        </p:nvSpPr>
        <p:spPr>
          <a:xfrm>
            <a:off x="1154954" y="1753299"/>
            <a:ext cx="10086294" cy="4597167"/>
          </a:xfrm>
        </p:spPr>
        <p:txBody>
          <a:bodyPr>
            <a:normAutofit fontScale="70000" lnSpcReduction="20000"/>
          </a:bodyPr>
          <a:lstStyle/>
          <a:p>
            <a:r>
              <a:rPr lang="en-AU" dirty="0"/>
              <a:t>Bill released for public consultation 25/09/20</a:t>
            </a:r>
          </a:p>
          <a:p>
            <a:r>
              <a:rPr lang="en-AU" dirty="0"/>
              <a:t>Consultation period extended to 11/12/20</a:t>
            </a:r>
          </a:p>
          <a:p>
            <a:r>
              <a:rPr lang="en-AU" dirty="0"/>
              <a:t>Bill not yet presented to Parliament</a:t>
            </a:r>
          </a:p>
          <a:p>
            <a:r>
              <a:rPr lang="en-AU" dirty="0"/>
              <a:t>Venues must exclude a person who has self-excluded or is subject to an exclusion order ($25,000 fine)</a:t>
            </a:r>
          </a:p>
          <a:p>
            <a:r>
              <a:rPr lang="en-AU" dirty="0"/>
              <a:t>Online self exclusion</a:t>
            </a:r>
          </a:p>
          <a:p>
            <a:r>
              <a:rPr lang="en-AU" dirty="0"/>
              <a:t>State-wide self exclusion register</a:t>
            </a:r>
          </a:p>
          <a:p>
            <a:r>
              <a:rPr lang="en-AU" dirty="0"/>
              <a:t>Involuntary exclusion orders may be made by a venue (on its own initiative) or at the request of a family member (spouse, child, sibling, parent). If application by family member, there is a process of referral to counselling and the venue must decide whether or not to exclude. An exclusion order must apply for a minimum of at least six months.</a:t>
            </a:r>
          </a:p>
          <a:p>
            <a:r>
              <a:rPr lang="en-AU" dirty="0"/>
              <a:t>Increased fines for some existing offences (</a:t>
            </a:r>
            <a:r>
              <a:rPr lang="en-AU" dirty="0" err="1"/>
              <a:t>eg</a:t>
            </a:r>
            <a:r>
              <a:rPr lang="en-AU" dirty="0"/>
              <a:t> ATM in gaming room)</a:t>
            </a:r>
          </a:p>
          <a:p>
            <a:r>
              <a:rPr lang="en-AU" dirty="0"/>
              <a:t>Gambling incident registers. To record any incident in which a patron displays any “problematic gambling behaviour of a kind specified” in guidelines issued by the Department and any response taken by the venue.</a:t>
            </a:r>
          </a:p>
        </p:txBody>
      </p:sp>
      <p:sp>
        <p:nvSpPr>
          <p:cNvPr id="4" name="Slide Number Placeholder 3">
            <a:extLst>
              <a:ext uri="{FF2B5EF4-FFF2-40B4-BE49-F238E27FC236}">
                <a16:creationId xmlns:a16="http://schemas.microsoft.com/office/drawing/2014/main" id="{0919F5BD-4F52-4D5D-9562-CD8AC282B031}"/>
              </a:ext>
            </a:extLst>
          </p:cNvPr>
          <p:cNvSpPr>
            <a:spLocks noGrp="1"/>
          </p:cNvSpPr>
          <p:nvPr>
            <p:ph type="sldNum" sz="quarter" idx="12"/>
          </p:nvPr>
        </p:nvSpPr>
        <p:spPr/>
        <p:txBody>
          <a:bodyPr/>
          <a:lstStyle/>
          <a:p>
            <a:fld id="{D57F1E4F-1CFF-5643-939E-217C01CDF565}" type="slidenum">
              <a:rPr lang="en-US" smtClean="0"/>
              <a:pPr/>
              <a:t>34</a:t>
            </a:fld>
            <a:endParaRPr lang="en-US" dirty="0"/>
          </a:p>
        </p:txBody>
      </p:sp>
    </p:spTree>
    <p:extLst>
      <p:ext uri="{BB962C8B-B14F-4D97-AF65-F5344CB8AC3E}">
        <p14:creationId xmlns:p14="http://schemas.microsoft.com/office/powerpoint/2010/main" val="351099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B7658-3A02-4D6E-B925-F00585303AE9}"/>
              </a:ext>
            </a:extLst>
          </p:cNvPr>
          <p:cNvSpPr>
            <a:spLocks noGrp="1"/>
          </p:cNvSpPr>
          <p:nvPr>
            <p:ph type="title"/>
          </p:nvPr>
        </p:nvSpPr>
        <p:spPr/>
        <p:txBody>
          <a:bodyPr/>
          <a:lstStyle/>
          <a:p>
            <a:r>
              <a:rPr lang="en-AU" dirty="0"/>
              <a:t>cont.</a:t>
            </a:r>
          </a:p>
        </p:txBody>
      </p:sp>
      <p:sp>
        <p:nvSpPr>
          <p:cNvPr id="3" name="Content Placeholder 2">
            <a:extLst>
              <a:ext uri="{FF2B5EF4-FFF2-40B4-BE49-F238E27FC236}">
                <a16:creationId xmlns:a16="http://schemas.microsoft.com/office/drawing/2014/main" id="{173FA584-9DA8-4543-ADA0-999C962C62A4}"/>
              </a:ext>
            </a:extLst>
          </p:cNvPr>
          <p:cNvSpPr>
            <a:spLocks noGrp="1"/>
          </p:cNvSpPr>
          <p:nvPr>
            <p:ph idx="1"/>
          </p:nvPr>
        </p:nvSpPr>
        <p:spPr>
          <a:xfrm>
            <a:off x="1154954" y="2676088"/>
            <a:ext cx="8825659" cy="3343712"/>
          </a:xfrm>
        </p:spPr>
        <p:txBody>
          <a:bodyPr/>
          <a:lstStyle/>
          <a:p>
            <a:r>
              <a:rPr lang="en-AU" dirty="0"/>
              <a:t>Gambling contact officer to be appointed at each venue, who has done an advanced RCG course.</a:t>
            </a:r>
          </a:p>
          <a:p>
            <a:r>
              <a:rPr lang="en-AU" dirty="0"/>
              <a:t>Merits review by ILGA against decision by a venue to make or not make an involuntary exclusion order.</a:t>
            </a:r>
          </a:p>
          <a:p>
            <a:r>
              <a:rPr lang="en-AU" dirty="0"/>
              <a:t>Duty to take all reasonable steps to promote responsible gambling and take action if the incident register discloses any misuse or abuse of gambling activities: sec 48B ($11,000 fine)</a:t>
            </a:r>
          </a:p>
        </p:txBody>
      </p:sp>
      <p:sp>
        <p:nvSpPr>
          <p:cNvPr id="4" name="Slide Number Placeholder 3">
            <a:extLst>
              <a:ext uri="{FF2B5EF4-FFF2-40B4-BE49-F238E27FC236}">
                <a16:creationId xmlns:a16="http://schemas.microsoft.com/office/drawing/2014/main" id="{263EC43D-5CEC-4C49-91CB-4088F50FDD55}"/>
              </a:ext>
            </a:extLst>
          </p:cNvPr>
          <p:cNvSpPr>
            <a:spLocks noGrp="1"/>
          </p:cNvSpPr>
          <p:nvPr>
            <p:ph type="sldNum" sz="quarter" idx="12"/>
          </p:nvPr>
        </p:nvSpPr>
        <p:spPr/>
        <p:txBody>
          <a:bodyPr/>
          <a:lstStyle/>
          <a:p>
            <a:fld id="{D57F1E4F-1CFF-5643-939E-217C01CDF565}" type="slidenum">
              <a:rPr lang="en-US" smtClean="0"/>
              <a:pPr/>
              <a:t>35</a:t>
            </a:fld>
            <a:endParaRPr lang="en-US" dirty="0"/>
          </a:p>
        </p:txBody>
      </p:sp>
    </p:spTree>
    <p:extLst>
      <p:ext uri="{BB962C8B-B14F-4D97-AF65-F5344CB8AC3E}">
        <p14:creationId xmlns:p14="http://schemas.microsoft.com/office/powerpoint/2010/main" val="1813716126"/>
      </p:ext>
    </p:extLst>
  </p:cSld>
  <p:clrMapOvr>
    <a:masterClrMapping/>
  </p:clrMapOvr>
  <p:transition spd="med">
    <p:pull/>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675CD-7C09-4EE7-AB5D-3AF620B58AD0}"/>
              </a:ext>
            </a:extLst>
          </p:cNvPr>
          <p:cNvSpPr>
            <a:spLocks noGrp="1"/>
          </p:cNvSpPr>
          <p:nvPr>
            <p:ph type="title"/>
          </p:nvPr>
        </p:nvSpPr>
        <p:spPr>
          <a:xfrm>
            <a:off x="1484311" y="685800"/>
            <a:ext cx="10018713" cy="698383"/>
          </a:xfrm>
        </p:spPr>
        <p:txBody>
          <a:bodyPr>
            <a:normAutofit fontScale="90000"/>
          </a:bodyPr>
          <a:lstStyle/>
          <a:p>
            <a:r>
              <a:rPr lang="en-AU" dirty="0"/>
              <a:t>Dee Why RSL</a:t>
            </a:r>
          </a:p>
        </p:txBody>
      </p:sp>
      <p:sp>
        <p:nvSpPr>
          <p:cNvPr id="3" name="Content Placeholder 2">
            <a:extLst>
              <a:ext uri="{FF2B5EF4-FFF2-40B4-BE49-F238E27FC236}">
                <a16:creationId xmlns:a16="http://schemas.microsoft.com/office/drawing/2014/main" id="{A462E4DA-854F-4C45-8AD6-5C7DC4B78884}"/>
              </a:ext>
            </a:extLst>
          </p:cNvPr>
          <p:cNvSpPr>
            <a:spLocks noGrp="1"/>
          </p:cNvSpPr>
          <p:nvPr>
            <p:ph idx="1"/>
          </p:nvPr>
        </p:nvSpPr>
        <p:spPr>
          <a:xfrm>
            <a:off x="1154954" y="1484851"/>
            <a:ext cx="9918514" cy="4832059"/>
          </a:xfrm>
        </p:spPr>
        <p:txBody>
          <a:bodyPr>
            <a:normAutofit fontScale="85000" lnSpcReduction="20000"/>
          </a:bodyPr>
          <a:lstStyle/>
          <a:p>
            <a:r>
              <a:rPr lang="en-AU" dirty="0"/>
              <a:t>Case arose out of the suicide of a club patron, Mr Gary Van </a:t>
            </a:r>
            <a:r>
              <a:rPr lang="en-AU" dirty="0" err="1"/>
              <a:t>Duinen</a:t>
            </a:r>
            <a:r>
              <a:rPr lang="en-AU" dirty="0"/>
              <a:t>.</a:t>
            </a:r>
          </a:p>
          <a:p>
            <a:r>
              <a:rPr lang="en-AU" dirty="0"/>
              <a:t>Patron was a “Diamond” member under the Club’s reward scheme who lost $230,000 over a 3-year period. </a:t>
            </a:r>
          </a:p>
          <a:p>
            <a:r>
              <a:rPr lang="en-AU" dirty="0"/>
              <a:t>Mrs Van </a:t>
            </a:r>
            <a:r>
              <a:rPr lang="en-AU" dirty="0" err="1"/>
              <a:t>Duinen</a:t>
            </a:r>
            <a:r>
              <a:rPr lang="en-AU" dirty="0"/>
              <a:t> (wife) had spoken to Club officers and asked them to bar her husband prior to his suicide. He was on the Club’s Top 100 list of gaming patrons (out of 50,000 members) and he was given unpublished discretionary rewards, including 2 harbour cruises and 2 VIP race days. These were provided on an ad-hoc basis to Top 100 members.</a:t>
            </a:r>
          </a:p>
          <a:p>
            <a:r>
              <a:rPr lang="en-AU" dirty="0"/>
              <a:t>Patron’s wife was told that only way they could exclude him was if he self excluded. Club offered details of a counselling service to the wife and details of how her husband could self exclude.</a:t>
            </a:r>
          </a:p>
          <a:p>
            <a:r>
              <a:rPr lang="en-AU" dirty="0"/>
              <a:t>Complaint was that various actions of the Club encouraged, or were likely to encourage, the misuse and abuse of gambling activities.</a:t>
            </a:r>
          </a:p>
          <a:p>
            <a:r>
              <a:rPr lang="en-AU" dirty="0"/>
              <a:t>ILGA found the offering of special unpublished incentives to “high rollers” was likely to encourage Mr Van </a:t>
            </a:r>
            <a:r>
              <a:rPr lang="en-AU" dirty="0" err="1"/>
              <a:t>Duinen’s</a:t>
            </a:r>
            <a:r>
              <a:rPr lang="en-AU" dirty="0"/>
              <a:t> use of gaming machines for his problem gambling by providing a significant incentive to gamble more and that the incentive was directed to the type of person most at risk of being a problem gambler.</a:t>
            </a:r>
          </a:p>
          <a:p>
            <a:endParaRPr lang="en-AU" dirty="0"/>
          </a:p>
        </p:txBody>
      </p:sp>
      <p:sp>
        <p:nvSpPr>
          <p:cNvPr id="4" name="Slide Number Placeholder 3">
            <a:extLst>
              <a:ext uri="{FF2B5EF4-FFF2-40B4-BE49-F238E27FC236}">
                <a16:creationId xmlns:a16="http://schemas.microsoft.com/office/drawing/2014/main" id="{B74733C8-4896-46C0-9ACA-F4245DF7239F}"/>
              </a:ext>
            </a:extLst>
          </p:cNvPr>
          <p:cNvSpPr>
            <a:spLocks noGrp="1"/>
          </p:cNvSpPr>
          <p:nvPr>
            <p:ph type="sldNum" sz="quarter" idx="12"/>
          </p:nvPr>
        </p:nvSpPr>
        <p:spPr/>
        <p:txBody>
          <a:bodyPr/>
          <a:lstStyle/>
          <a:p>
            <a:fld id="{D57F1E4F-1CFF-5643-939E-217C01CDF565}" type="slidenum">
              <a:rPr lang="en-US" smtClean="0"/>
              <a:pPr/>
              <a:t>36</a:t>
            </a:fld>
            <a:endParaRPr lang="en-US" dirty="0"/>
          </a:p>
        </p:txBody>
      </p:sp>
    </p:spTree>
    <p:extLst>
      <p:ext uri="{BB962C8B-B14F-4D97-AF65-F5344CB8AC3E}">
        <p14:creationId xmlns:p14="http://schemas.microsoft.com/office/powerpoint/2010/main" val="25462939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7E834-B54F-48A4-82CF-EACB7AE9C0E1}"/>
              </a:ext>
            </a:extLst>
          </p:cNvPr>
          <p:cNvSpPr>
            <a:spLocks noGrp="1"/>
          </p:cNvSpPr>
          <p:nvPr>
            <p:ph type="title"/>
          </p:nvPr>
        </p:nvSpPr>
        <p:spPr>
          <a:xfrm>
            <a:off x="1484311" y="685800"/>
            <a:ext cx="10018713" cy="975221"/>
          </a:xfrm>
        </p:spPr>
        <p:txBody>
          <a:bodyPr/>
          <a:lstStyle/>
          <a:p>
            <a:r>
              <a:rPr lang="en-AU" dirty="0"/>
              <a:t>cont.</a:t>
            </a:r>
          </a:p>
        </p:txBody>
      </p:sp>
      <p:sp>
        <p:nvSpPr>
          <p:cNvPr id="3" name="Content Placeholder 2">
            <a:extLst>
              <a:ext uri="{FF2B5EF4-FFF2-40B4-BE49-F238E27FC236}">
                <a16:creationId xmlns:a16="http://schemas.microsoft.com/office/drawing/2014/main" id="{92B84C20-EB7A-4B24-A24B-D7C194B4CBCC}"/>
              </a:ext>
            </a:extLst>
          </p:cNvPr>
          <p:cNvSpPr>
            <a:spLocks noGrp="1"/>
          </p:cNvSpPr>
          <p:nvPr>
            <p:ph idx="1"/>
          </p:nvPr>
        </p:nvSpPr>
        <p:spPr>
          <a:xfrm>
            <a:off x="1154954" y="1661021"/>
            <a:ext cx="9552735" cy="4358780"/>
          </a:xfrm>
        </p:spPr>
        <p:txBody>
          <a:bodyPr>
            <a:normAutofit fontScale="70000" lnSpcReduction="20000"/>
          </a:bodyPr>
          <a:lstStyle/>
          <a:p>
            <a:r>
              <a:rPr lang="en-AU" dirty="0"/>
              <a:t>ILGA were not satisfied that the Club had encouraged the misuse and abuse of gambling merely by failing to “take appropriate action” in response to the wife’s request. </a:t>
            </a:r>
          </a:p>
          <a:p>
            <a:r>
              <a:rPr lang="en-AU" dirty="0"/>
              <a:t>But ILGA did hold that the Club’s failure to recognise overt signs of problem gambling in Mr Van </a:t>
            </a:r>
            <a:r>
              <a:rPr lang="en-AU" dirty="0" err="1"/>
              <a:t>Duinen</a:t>
            </a:r>
            <a:r>
              <a:rPr lang="en-AU" dirty="0"/>
              <a:t> did amount to conduct likely to encourage the misuse and abuse of gambling activities.</a:t>
            </a:r>
          </a:p>
          <a:p>
            <a:r>
              <a:rPr lang="en-AU" dirty="0"/>
              <a:t>ILGA referred to RCG Student Course Notes which identify various overt signs of problem gambling, including:</a:t>
            </a:r>
          </a:p>
          <a:p>
            <a:pPr marL="685800" lvl="1">
              <a:buFont typeface="Arial" panose="020B0604020202020204" pitchFamily="34" charset="0"/>
              <a:buChar char="•"/>
            </a:pPr>
            <a:r>
              <a:rPr lang="en-AU" dirty="0"/>
              <a:t>Spending more than $300 in a session;</a:t>
            </a:r>
          </a:p>
          <a:p>
            <a:pPr marL="685800" lvl="1">
              <a:buFont typeface="Arial" panose="020B0604020202020204" pitchFamily="34" charset="0"/>
              <a:buChar char="•"/>
            </a:pPr>
            <a:r>
              <a:rPr lang="en-AU" dirty="0"/>
              <a:t>Betting $2.50 or more per spin;</a:t>
            </a:r>
          </a:p>
          <a:p>
            <a:pPr marL="685800" lvl="1">
              <a:buFont typeface="Arial" panose="020B0604020202020204" pitchFamily="34" charset="0"/>
              <a:buChar char="•"/>
            </a:pPr>
            <a:r>
              <a:rPr lang="en-AU" dirty="0"/>
              <a:t>Avoiding contact with others;</a:t>
            </a:r>
          </a:p>
          <a:p>
            <a:pPr marL="685800" lvl="1">
              <a:buFont typeface="Arial" panose="020B0604020202020204" pitchFamily="34" charset="0"/>
              <a:buChar char="•"/>
            </a:pPr>
            <a:r>
              <a:rPr lang="en-AU" dirty="0"/>
              <a:t>Getting cash out of ATM twice or more;</a:t>
            </a:r>
          </a:p>
          <a:p>
            <a:pPr marL="685800" lvl="1">
              <a:buFont typeface="Arial" panose="020B0604020202020204" pitchFamily="34" charset="0"/>
              <a:buChar char="•"/>
            </a:pPr>
            <a:r>
              <a:rPr lang="en-AU" dirty="0"/>
              <a:t>Betting continuously.</a:t>
            </a:r>
          </a:p>
          <a:p>
            <a:pPr>
              <a:buFont typeface="Century Gothic" panose="020B0502020202020204" pitchFamily="34" charset="0"/>
              <a:buChar char="►"/>
            </a:pPr>
            <a:r>
              <a:rPr lang="en-AU" dirty="0"/>
              <a:t>On his last day, Mr Van </a:t>
            </a:r>
            <a:r>
              <a:rPr lang="en-AU" dirty="0" err="1"/>
              <a:t>Duinen</a:t>
            </a:r>
            <a:r>
              <a:rPr lang="en-AU" dirty="0"/>
              <a:t> lost $4,700 ($4.25 per spin) playing 68 machines and stayed at the Club alone for four hours after his friends had left. He got cash out four times from the ATM.</a:t>
            </a:r>
          </a:p>
        </p:txBody>
      </p:sp>
      <p:sp>
        <p:nvSpPr>
          <p:cNvPr id="4" name="Slide Number Placeholder 3">
            <a:extLst>
              <a:ext uri="{FF2B5EF4-FFF2-40B4-BE49-F238E27FC236}">
                <a16:creationId xmlns:a16="http://schemas.microsoft.com/office/drawing/2014/main" id="{7CFA6215-E254-4F34-9D9A-4C07EA05B10E}"/>
              </a:ext>
            </a:extLst>
          </p:cNvPr>
          <p:cNvSpPr>
            <a:spLocks noGrp="1"/>
          </p:cNvSpPr>
          <p:nvPr>
            <p:ph type="sldNum" sz="quarter" idx="12"/>
          </p:nvPr>
        </p:nvSpPr>
        <p:spPr/>
        <p:txBody>
          <a:bodyPr/>
          <a:lstStyle/>
          <a:p>
            <a:fld id="{D57F1E4F-1CFF-5643-939E-217C01CDF565}" type="slidenum">
              <a:rPr lang="en-US" smtClean="0"/>
              <a:pPr/>
              <a:t>37</a:t>
            </a:fld>
            <a:endParaRPr lang="en-US" dirty="0"/>
          </a:p>
        </p:txBody>
      </p:sp>
    </p:spTree>
    <p:extLst>
      <p:ext uri="{BB962C8B-B14F-4D97-AF65-F5344CB8AC3E}">
        <p14:creationId xmlns:p14="http://schemas.microsoft.com/office/powerpoint/2010/main" val="3331802404"/>
      </p:ext>
    </p:extLst>
  </p:cSld>
  <p:clrMapOvr>
    <a:masterClrMapping/>
  </p:clrMapOvr>
  <p:transition spd="slow">
    <p:wheel spokes="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ABBFE-6E66-443E-B73D-0B7DE2C214F9}"/>
              </a:ext>
            </a:extLst>
          </p:cNvPr>
          <p:cNvSpPr>
            <a:spLocks noGrp="1"/>
          </p:cNvSpPr>
          <p:nvPr>
            <p:ph type="title"/>
          </p:nvPr>
        </p:nvSpPr>
        <p:spPr>
          <a:xfrm>
            <a:off x="1484311" y="685801"/>
            <a:ext cx="10018713" cy="840996"/>
          </a:xfrm>
        </p:spPr>
        <p:txBody>
          <a:bodyPr/>
          <a:lstStyle/>
          <a:p>
            <a:r>
              <a:rPr lang="en-AU" dirty="0"/>
              <a:t>cont.</a:t>
            </a:r>
          </a:p>
        </p:txBody>
      </p:sp>
      <p:sp>
        <p:nvSpPr>
          <p:cNvPr id="3" name="Content Placeholder 2">
            <a:extLst>
              <a:ext uri="{FF2B5EF4-FFF2-40B4-BE49-F238E27FC236}">
                <a16:creationId xmlns:a16="http://schemas.microsoft.com/office/drawing/2014/main" id="{7A8DC02C-3EFB-4945-9B94-AF0556DC22F1}"/>
              </a:ext>
            </a:extLst>
          </p:cNvPr>
          <p:cNvSpPr>
            <a:spLocks noGrp="1"/>
          </p:cNvSpPr>
          <p:nvPr>
            <p:ph idx="1"/>
          </p:nvPr>
        </p:nvSpPr>
        <p:spPr>
          <a:xfrm>
            <a:off x="1484311" y="2105637"/>
            <a:ext cx="9673047" cy="4066562"/>
          </a:xfrm>
        </p:spPr>
        <p:txBody>
          <a:bodyPr>
            <a:normAutofit fontScale="92500" lnSpcReduction="10000"/>
          </a:bodyPr>
          <a:lstStyle/>
          <a:p>
            <a:r>
              <a:rPr lang="en-AU" dirty="0"/>
              <a:t>Those facts, together with his previous heavy gambling at the Club (which the Club knew about and rewarded) together with approach made by his wife, put the Club on notice, and the Club should have recognised the serious potential for him to have a gambling problem.</a:t>
            </a:r>
          </a:p>
          <a:p>
            <a:r>
              <a:rPr lang="en-AU" dirty="0"/>
              <a:t>Club should have, but did not, take steps to determine if Mr Van </a:t>
            </a:r>
            <a:r>
              <a:rPr lang="en-AU" dirty="0" err="1"/>
              <a:t>Duinen</a:t>
            </a:r>
            <a:r>
              <a:rPr lang="en-AU" dirty="0"/>
              <a:t> had a problem.</a:t>
            </a:r>
          </a:p>
          <a:p>
            <a:r>
              <a:rPr lang="en-AU" dirty="0"/>
              <a:t>By failing to recognise that he had a gambling problem and/or failing to take action to further investigate that problem and act, the Club encouraged or was likely to encourage misuse and abuse of gambling activities.</a:t>
            </a:r>
          </a:p>
          <a:p>
            <a:r>
              <a:rPr lang="en-AU" dirty="0"/>
              <a:t>In other words, through its </a:t>
            </a:r>
            <a:r>
              <a:rPr lang="en-AU" u="sng" dirty="0"/>
              <a:t>omissions</a:t>
            </a:r>
            <a:r>
              <a:rPr lang="en-AU" dirty="0"/>
              <a:t>, the Club was found to have engaged in conduct likely to encourage misuse and abuse of gambling activities.</a:t>
            </a:r>
          </a:p>
          <a:p>
            <a:endParaRPr lang="en-AU" dirty="0"/>
          </a:p>
        </p:txBody>
      </p:sp>
      <p:sp>
        <p:nvSpPr>
          <p:cNvPr id="4" name="Slide Number Placeholder 3">
            <a:extLst>
              <a:ext uri="{FF2B5EF4-FFF2-40B4-BE49-F238E27FC236}">
                <a16:creationId xmlns:a16="http://schemas.microsoft.com/office/drawing/2014/main" id="{A1A37672-DB4D-4E9E-9D52-7D2BEBAA857B}"/>
              </a:ext>
            </a:extLst>
          </p:cNvPr>
          <p:cNvSpPr>
            <a:spLocks noGrp="1"/>
          </p:cNvSpPr>
          <p:nvPr>
            <p:ph type="sldNum" sz="quarter" idx="12"/>
          </p:nvPr>
        </p:nvSpPr>
        <p:spPr/>
        <p:txBody>
          <a:bodyPr/>
          <a:lstStyle/>
          <a:p>
            <a:fld id="{D57F1E4F-1CFF-5643-939E-217C01CDF565}" type="slidenum">
              <a:rPr lang="en-US" smtClean="0"/>
              <a:pPr/>
              <a:t>38</a:t>
            </a:fld>
            <a:endParaRPr lang="en-US" dirty="0"/>
          </a:p>
        </p:txBody>
      </p:sp>
    </p:spTree>
    <p:extLst>
      <p:ext uri="{BB962C8B-B14F-4D97-AF65-F5344CB8AC3E}">
        <p14:creationId xmlns:p14="http://schemas.microsoft.com/office/powerpoint/2010/main" val="198895041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14A1E-7F04-4822-84E5-3DE74BDFA8D6}"/>
              </a:ext>
            </a:extLst>
          </p:cNvPr>
          <p:cNvSpPr>
            <a:spLocks noGrp="1"/>
          </p:cNvSpPr>
          <p:nvPr>
            <p:ph type="title"/>
          </p:nvPr>
        </p:nvSpPr>
        <p:spPr/>
        <p:txBody>
          <a:bodyPr/>
          <a:lstStyle/>
          <a:p>
            <a:r>
              <a:rPr lang="en-AU" dirty="0"/>
              <a:t>cont.</a:t>
            </a:r>
          </a:p>
        </p:txBody>
      </p:sp>
      <p:sp>
        <p:nvSpPr>
          <p:cNvPr id="3" name="Content Placeholder 2">
            <a:extLst>
              <a:ext uri="{FF2B5EF4-FFF2-40B4-BE49-F238E27FC236}">
                <a16:creationId xmlns:a16="http://schemas.microsoft.com/office/drawing/2014/main" id="{6362D230-0CFC-43B6-9D3E-97C9A8B25914}"/>
              </a:ext>
            </a:extLst>
          </p:cNvPr>
          <p:cNvSpPr>
            <a:spLocks noGrp="1"/>
          </p:cNvSpPr>
          <p:nvPr>
            <p:ph idx="1"/>
          </p:nvPr>
        </p:nvSpPr>
        <p:spPr>
          <a:xfrm>
            <a:off x="1154954" y="2290194"/>
            <a:ext cx="8825659" cy="3729606"/>
          </a:xfrm>
        </p:spPr>
        <p:txBody>
          <a:bodyPr/>
          <a:lstStyle/>
          <a:p>
            <a:pPr marL="0" indent="0">
              <a:buNone/>
            </a:pPr>
            <a:r>
              <a:rPr lang="en-AU" sz="2400" u="sng" dirty="0"/>
              <a:t>Sanctions imposed</a:t>
            </a:r>
          </a:p>
          <a:p>
            <a:pPr>
              <a:buFont typeface="+mj-lt"/>
              <a:buAutoNum type="arabicPeriod"/>
            </a:pPr>
            <a:r>
              <a:rPr lang="en-AU" dirty="0"/>
              <a:t>A dedicated RCG Marshall at all times to monitor patrons for certain overt signs of problem gambling (see attached).</a:t>
            </a:r>
          </a:p>
          <a:p>
            <a:pPr>
              <a:buFont typeface="+mj-lt"/>
              <a:buAutoNum type="arabicPeriod"/>
            </a:pPr>
            <a:r>
              <a:rPr lang="en-AU" dirty="0"/>
              <a:t>RCG incident register to be maintained, to record signs of problem gambling and any  incidents.</a:t>
            </a:r>
          </a:p>
          <a:p>
            <a:pPr>
              <a:buFont typeface="+mj-lt"/>
              <a:buAutoNum type="arabicPeriod"/>
            </a:pPr>
            <a:r>
              <a:rPr lang="en-AU" dirty="0"/>
              <a:t>Require third-party exclusions.</a:t>
            </a:r>
          </a:p>
          <a:p>
            <a:pPr>
              <a:buFont typeface="+mj-lt"/>
              <a:buAutoNum type="arabicPeriod"/>
            </a:pPr>
            <a:r>
              <a:rPr lang="en-AU" dirty="0"/>
              <a:t>Penalties totalling $100,000 plus costs of around $80,000.</a:t>
            </a:r>
          </a:p>
        </p:txBody>
      </p:sp>
      <p:sp>
        <p:nvSpPr>
          <p:cNvPr id="4" name="Slide Number Placeholder 3">
            <a:extLst>
              <a:ext uri="{FF2B5EF4-FFF2-40B4-BE49-F238E27FC236}">
                <a16:creationId xmlns:a16="http://schemas.microsoft.com/office/drawing/2014/main" id="{B1B97C9F-E640-4D8E-99B3-EDD2EFA0DE7B}"/>
              </a:ext>
            </a:extLst>
          </p:cNvPr>
          <p:cNvSpPr>
            <a:spLocks noGrp="1"/>
          </p:cNvSpPr>
          <p:nvPr>
            <p:ph type="sldNum" sz="quarter" idx="12"/>
          </p:nvPr>
        </p:nvSpPr>
        <p:spPr/>
        <p:txBody>
          <a:bodyPr/>
          <a:lstStyle/>
          <a:p>
            <a:fld id="{D57F1E4F-1CFF-5643-939E-217C01CDF565}" type="slidenum">
              <a:rPr lang="en-US" smtClean="0"/>
              <a:pPr/>
              <a:t>39</a:t>
            </a:fld>
            <a:endParaRPr lang="en-US" dirty="0"/>
          </a:p>
        </p:txBody>
      </p:sp>
    </p:spTree>
    <p:extLst>
      <p:ext uri="{BB962C8B-B14F-4D97-AF65-F5344CB8AC3E}">
        <p14:creationId xmlns:p14="http://schemas.microsoft.com/office/powerpoint/2010/main" val="112748897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B4B4C-8EC3-4B84-B22F-CB8294C6DA48}"/>
              </a:ext>
            </a:extLst>
          </p:cNvPr>
          <p:cNvSpPr>
            <a:spLocks noGrp="1"/>
          </p:cNvSpPr>
          <p:nvPr>
            <p:ph type="title"/>
          </p:nvPr>
        </p:nvSpPr>
        <p:spPr/>
        <p:txBody>
          <a:bodyPr/>
          <a:lstStyle/>
          <a:p>
            <a:r>
              <a:rPr lang="en-AU" dirty="0"/>
              <a:t>cont.</a:t>
            </a:r>
          </a:p>
        </p:txBody>
      </p:sp>
      <p:sp>
        <p:nvSpPr>
          <p:cNvPr id="3" name="Content Placeholder 2">
            <a:extLst>
              <a:ext uri="{FF2B5EF4-FFF2-40B4-BE49-F238E27FC236}">
                <a16:creationId xmlns:a16="http://schemas.microsoft.com/office/drawing/2014/main" id="{4FE362FD-0588-4126-8DC4-C5C85D7D011D}"/>
              </a:ext>
            </a:extLst>
          </p:cNvPr>
          <p:cNvSpPr>
            <a:spLocks noGrp="1"/>
          </p:cNvSpPr>
          <p:nvPr>
            <p:ph idx="1"/>
          </p:nvPr>
        </p:nvSpPr>
        <p:spPr>
          <a:xfrm>
            <a:off x="1484310" y="2666999"/>
            <a:ext cx="10018713" cy="3124201"/>
          </a:xfrm>
        </p:spPr>
        <p:txBody>
          <a:bodyPr>
            <a:normAutofit fontScale="92500"/>
          </a:bodyPr>
          <a:lstStyle/>
          <a:p>
            <a:r>
              <a:rPr lang="en-AU" dirty="0"/>
              <a:t>Remove the 3.00am last drinks requirement (not supported by Government but extended to 3.30am for Sydney; 3.00am for Kings Cross</a:t>
            </a:r>
          </a:p>
          <a:p>
            <a:r>
              <a:rPr lang="en-AU" dirty="0"/>
              <a:t>Extend hours for sale of takeaway alcohol to midnight Monday to Saturday, and 11.00 pm Sunday</a:t>
            </a:r>
          </a:p>
          <a:p>
            <a:r>
              <a:rPr lang="en-AU" dirty="0"/>
              <a:t>Develop a tool to measure the cumulative impact of venues in a particular area</a:t>
            </a:r>
          </a:p>
          <a:p>
            <a:r>
              <a:rPr lang="en-AU" dirty="0"/>
              <a:t>Encourage development of secure taxi ranks</a:t>
            </a:r>
          </a:p>
          <a:p>
            <a:r>
              <a:rPr lang="en-AU" dirty="0"/>
              <a:t>Review continuation of the “liquor freeze”</a:t>
            </a:r>
          </a:p>
        </p:txBody>
      </p:sp>
      <p:sp>
        <p:nvSpPr>
          <p:cNvPr id="4" name="Slide Number Placeholder 3">
            <a:extLst>
              <a:ext uri="{FF2B5EF4-FFF2-40B4-BE49-F238E27FC236}">
                <a16:creationId xmlns:a16="http://schemas.microsoft.com/office/drawing/2014/main" id="{E7AFAC6A-E517-413E-A9AA-FE965A6D7238}"/>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258826826"/>
      </p:ext>
    </p:extLst>
  </p:cSld>
  <p:clrMapOvr>
    <a:masterClrMapping/>
  </p:clrMapOvr>
  <p:transition spd="slow">
    <p:randomBar dir="ver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9B1D2-45B8-43C2-B82F-352B115853FA}"/>
              </a:ext>
            </a:extLst>
          </p:cNvPr>
          <p:cNvSpPr>
            <a:spLocks noGrp="1"/>
          </p:cNvSpPr>
          <p:nvPr>
            <p:ph type="title"/>
          </p:nvPr>
        </p:nvSpPr>
        <p:spPr/>
        <p:txBody>
          <a:bodyPr/>
          <a:lstStyle/>
          <a:p>
            <a:r>
              <a:rPr lang="en-AU" dirty="0"/>
              <a:t>Dee Why RSL Conditions</a:t>
            </a:r>
          </a:p>
        </p:txBody>
      </p:sp>
      <p:sp>
        <p:nvSpPr>
          <p:cNvPr id="6" name="Content Placeholder 5">
            <a:extLst>
              <a:ext uri="{FF2B5EF4-FFF2-40B4-BE49-F238E27FC236}">
                <a16:creationId xmlns:a16="http://schemas.microsoft.com/office/drawing/2014/main" id="{10993A62-7B40-456D-A51A-45B2219F7A97}"/>
              </a:ext>
            </a:extLst>
          </p:cNvPr>
          <p:cNvSpPr>
            <a:spLocks noGrp="1"/>
          </p:cNvSpPr>
          <p:nvPr>
            <p:ph idx="1"/>
          </p:nvPr>
        </p:nvSpPr>
        <p:spPr>
          <a:xfrm>
            <a:off x="1154954" y="2172749"/>
            <a:ext cx="8825659" cy="4253218"/>
          </a:xfrm>
        </p:spPr>
        <p:txBody>
          <a:bodyPr>
            <a:normAutofit fontScale="92500" lnSpcReduction="20000"/>
          </a:bodyPr>
          <a:lstStyle/>
          <a:p>
            <a:r>
              <a:rPr lang="en-AU" sz="1800" dirty="0"/>
              <a:t>Below are the overt signs of problem gambling that the Dee Why RSL RCG Marshall is required to look for:</a:t>
            </a:r>
          </a:p>
          <a:p>
            <a:pPr marL="685800" lvl="1">
              <a:buFont typeface="Arial" panose="020B0604020202020204" pitchFamily="34" charset="0"/>
              <a:buChar char="•"/>
            </a:pPr>
            <a:r>
              <a:rPr lang="en-AU" cap="none" dirty="0"/>
              <a:t>Gambles every day of the week</a:t>
            </a:r>
          </a:p>
          <a:p>
            <a:pPr marL="685800" lvl="1">
              <a:buFont typeface="Arial" panose="020B0604020202020204" pitchFamily="34" charset="0"/>
              <a:buChar char="•"/>
            </a:pPr>
            <a:r>
              <a:rPr lang="en-AU" cap="none" dirty="0"/>
              <a:t>Gambles for three hours or more without a break of 15 minutes or longer</a:t>
            </a:r>
          </a:p>
          <a:p>
            <a:pPr marL="685800" lvl="1">
              <a:buFont typeface="Arial" panose="020B0604020202020204" pitchFamily="34" charset="0"/>
              <a:buChar char="•"/>
            </a:pPr>
            <a:r>
              <a:rPr lang="en-AU" cap="none" dirty="0"/>
              <a:t>Gambles so intensely that the person barely reacts to what was going on around them</a:t>
            </a:r>
          </a:p>
          <a:p>
            <a:pPr marL="685800" lvl="1">
              <a:buFont typeface="Arial" panose="020B0604020202020204" pitchFamily="34" charset="0"/>
              <a:buChar char="•"/>
            </a:pPr>
            <a:r>
              <a:rPr lang="en-AU" cap="none" dirty="0"/>
              <a:t>Plays very fast (e.g. Inserts large numbers of coins into the machine very rapidly,</a:t>
            </a:r>
          </a:p>
          <a:p>
            <a:pPr marL="685800" lvl="1">
              <a:buFont typeface="Arial" panose="020B0604020202020204" pitchFamily="34" charset="0"/>
              <a:buChar char="•"/>
            </a:pPr>
            <a:r>
              <a:rPr lang="en-AU" cap="none" dirty="0"/>
              <a:t>presses the buttons very rapidly so that the spin rate is very fast)</a:t>
            </a:r>
          </a:p>
          <a:p>
            <a:pPr marL="685800" lvl="1">
              <a:buFont typeface="Arial" panose="020B0604020202020204" pitchFamily="34" charset="0"/>
              <a:buChar char="•"/>
            </a:pPr>
            <a:r>
              <a:rPr lang="en-AU" cap="none" dirty="0"/>
              <a:t>Bets $2.50 or more per spin most of the time</a:t>
            </a:r>
          </a:p>
          <a:p>
            <a:pPr marL="685800" lvl="1">
              <a:buFont typeface="Arial" panose="020B0604020202020204" pitchFamily="34" charset="0"/>
              <a:buChar char="•"/>
            </a:pPr>
            <a:r>
              <a:rPr lang="en-AU" dirty="0">
                <a:solidFill>
                  <a:schemeClr val="bg2">
                    <a:lumMod val="25000"/>
                  </a:schemeClr>
                </a:solidFill>
              </a:rPr>
              <a:t>Gambles on 2 or more machines at once (where this is allowed by the venue)</a:t>
            </a:r>
          </a:p>
          <a:p>
            <a:pPr marL="685800" lvl="1">
              <a:buFont typeface="Arial" panose="020B0604020202020204" pitchFamily="34" charset="0"/>
              <a:buChar char="•"/>
            </a:pPr>
            <a:r>
              <a:rPr lang="en-AU" dirty="0">
                <a:solidFill>
                  <a:schemeClr val="bg2">
                    <a:lumMod val="25000"/>
                  </a:schemeClr>
                </a:solidFill>
              </a:rPr>
              <a:t>Gambles continuously</a:t>
            </a:r>
          </a:p>
          <a:p>
            <a:pPr marL="685800" lvl="1">
              <a:buFont typeface="Arial" panose="020B0604020202020204" pitchFamily="34" charset="0"/>
              <a:buChar char="•"/>
            </a:pPr>
            <a:r>
              <a:rPr lang="en-AU" dirty="0">
                <a:solidFill>
                  <a:schemeClr val="bg2">
                    <a:lumMod val="25000"/>
                  </a:schemeClr>
                </a:solidFill>
              </a:rPr>
              <a:t>Spends more than $300 in one session of gambling</a:t>
            </a:r>
          </a:p>
          <a:p>
            <a:pPr marL="685800" lvl="1">
              <a:buFont typeface="Arial" panose="020B0604020202020204" pitchFamily="34" charset="0"/>
              <a:buChar char="•"/>
            </a:pPr>
            <a:endParaRPr lang="en-AU" cap="none" dirty="0"/>
          </a:p>
          <a:p>
            <a:endParaRPr lang="en-AU" dirty="0"/>
          </a:p>
        </p:txBody>
      </p:sp>
      <p:sp>
        <p:nvSpPr>
          <p:cNvPr id="3" name="Slide Number Placeholder 2">
            <a:extLst>
              <a:ext uri="{FF2B5EF4-FFF2-40B4-BE49-F238E27FC236}">
                <a16:creationId xmlns:a16="http://schemas.microsoft.com/office/drawing/2014/main" id="{C27B896C-2C87-4C3B-A349-C4CF49BD5680}"/>
              </a:ext>
            </a:extLst>
          </p:cNvPr>
          <p:cNvSpPr>
            <a:spLocks noGrp="1"/>
          </p:cNvSpPr>
          <p:nvPr>
            <p:ph type="sldNum" sz="quarter" idx="12"/>
          </p:nvPr>
        </p:nvSpPr>
        <p:spPr/>
        <p:txBody>
          <a:bodyPr/>
          <a:lstStyle/>
          <a:p>
            <a:fld id="{D57F1E4F-1CFF-5643-939E-217C01CDF565}" type="slidenum">
              <a:rPr lang="en-US" smtClean="0"/>
              <a:pPr/>
              <a:t>40</a:t>
            </a:fld>
            <a:endParaRPr lang="en-US" dirty="0"/>
          </a:p>
        </p:txBody>
      </p:sp>
    </p:spTree>
    <p:extLst>
      <p:ext uri="{BB962C8B-B14F-4D97-AF65-F5344CB8AC3E}">
        <p14:creationId xmlns:p14="http://schemas.microsoft.com/office/powerpoint/2010/main" val="3336990391"/>
      </p:ext>
    </p:extLst>
  </p:cSld>
  <p:clrMapOvr>
    <a:masterClrMapping/>
  </p:clrMapOvr>
  <p:transition spd="slow">
    <p:push di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C0CEE53-E021-4AEB-B185-06329AABF563}"/>
              </a:ext>
            </a:extLst>
          </p:cNvPr>
          <p:cNvSpPr>
            <a:spLocks noGrp="1"/>
          </p:cNvSpPr>
          <p:nvPr>
            <p:ph type="title"/>
          </p:nvPr>
        </p:nvSpPr>
        <p:spPr/>
        <p:txBody>
          <a:bodyPr/>
          <a:lstStyle/>
          <a:p>
            <a:r>
              <a:rPr lang="en-AU" dirty="0"/>
              <a:t>cont.</a:t>
            </a:r>
          </a:p>
        </p:txBody>
      </p:sp>
      <p:sp>
        <p:nvSpPr>
          <p:cNvPr id="5" name="Content Placeholder 4">
            <a:extLst>
              <a:ext uri="{FF2B5EF4-FFF2-40B4-BE49-F238E27FC236}">
                <a16:creationId xmlns:a16="http://schemas.microsoft.com/office/drawing/2014/main" id="{2CFBCA34-466F-488B-8A57-0D6DB017559C}"/>
              </a:ext>
            </a:extLst>
          </p:cNvPr>
          <p:cNvSpPr>
            <a:spLocks noGrp="1"/>
          </p:cNvSpPr>
          <p:nvPr>
            <p:ph idx="1"/>
          </p:nvPr>
        </p:nvSpPr>
        <p:spPr>
          <a:xfrm>
            <a:off x="1154954" y="2348916"/>
            <a:ext cx="8825659" cy="3670883"/>
          </a:xfrm>
        </p:spPr>
        <p:txBody>
          <a:bodyPr>
            <a:normAutofit fontScale="85000" lnSpcReduction="20000"/>
          </a:bodyPr>
          <a:lstStyle/>
          <a:p>
            <a:pPr marL="285750" indent="-285750">
              <a:buFont typeface="Arial" panose="020B0604020202020204" pitchFamily="34" charset="0"/>
              <a:buChar char="•"/>
            </a:pPr>
            <a:r>
              <a:rPr lang="en-AU" dirty="0">
                <a:solidFill>
                  <a:schemeClr val="bg2">
                    <a:lumMod val="25000"/>
                  </a:schemeClr>
                </a:solidFill>
              </a:rPr>
              <a:t>Stops gambling only when the venue is closing</a:t>
            </a:r>
          </a:p>
          <a:p>
            <a:pPr marL="285750" indent="-285750">
              <a:buFont typeface="Arial" panose="020B0604020202020204" pitchFamily="34" charset="0"/>
              <a:buChar char="•"/>
            </a:pPr>
            <a:r>
              <a:rPr lang="en-AU" dirty="0">
                <a:solidFill>
                  <a:schemeClr val="bg2">
                    <a:lumMod val="25000"/>
                  </a:schemeClr>
                </a:solidFill>
              </a:rPr>
              <a:t>Finds it difficult to stop gambling at closing time</a:t>
            </a:r>
          </a:p>
          <a:p>
            <a:pPr marL="285750" indent="-285750">
              <a:buFont typeface="Arial" panose="020B0604020202020204" pitchFamily="34" charset="0"/>
              <a:buChar char="•"/>
            </a:pPr>
            <a:r>
              <a:rPr lang="en-AU" dirty="0">
                <a:solidFill>
                  <a:schemeClr val="bg2">
                    <a:lumMod val="25000"/>
                  </a:schemeClr>
                </a:solidFill>
              </a:rPr>
              <a:t>Starts gambling when the venue is opening</a:t>
            </a:r>
          </a:p>
          <a:p>
            <a:pPr marL="285750" indent="-285750">
              <a:buFont typeface="Arial" panose="020B0604020202020204" pitchFamily="34" charset="0"/>
              <a:buChar char="•"/>
            </a:pPr>
            <a:r>
              <a:rPr lang="en-AU" dirty="0">
                <a:solidFill>
                  <a:schemeClr val="bg2">
                    <a:lumMod val="25000"/>
                  </a:schemeClr>
                </a:solidFill>
              </a:rPr>
              <a:t>Is rude or impolite to venue staff</a:t>
            </a:r>
          </a:p>
          <a:p>
            <a:pPr marL="285750" indent="-285750">
              <a:buFont typeface="Arial" panose="020B0604020202020204" pitchFamily="34" charset="0"/>
              <a:buChar char="•"/>
            </a:pPr>
            <a:r>
              <a:rPr lang="en-AU" dirty="0">
                <a:solidFill>
                  <a:schemeClr val="bg2">
                    <a:lumMod val="25000"/>
                  </a:schemeClr>
                </a:solidFill>
              </a:rPr>
              <a:t>Avoids contact, communicates very little with anyone else</a:t>
            </a:r>
          </a:p>
          <a:p>
            <a:pPr marL="285750" indent="-285750">
              <a:buFont typeface="Arial" panose="020B0604020202020204" pitchFamily="34" charset="0"/>
              <a:buChar char="•"/>
            </a:pPr>
            <a:r>
              <a:rPr lang="en-AU" dirty="0">
                <a:solidFill>
                  <a:schemeClr val="bg2">
                    <a:lumMod val="25000"/>
                  </a:schemeClr>
                </a:solidFill>
              </a:rPr>
              <a:t>Stays on to gamble while friends leaves the venue</a:t>
            </a:r>
          </a:p>
          <a:p>
            <a:pPr marL="285750" indent="-285750">
              <a:buFont typeface="Arial" panose="020B0604020202020204" pitchFamily="34" charset="0"/>
              <a:buChar char="•"/>
            </a:pPr>
            <a:r>
              <a:rPr lang="en-AU" dirty="0">
                <a:solidFill>
                  <a:schemeClr val="bg2">
                    <a:lumMod val="25000"/>
                  </a:schemeClr>
                </a:solidFill>
              </a:rPr>
              <a:t>Becomes very angry if someone takes the person’s favourite machine or spot</a:t>
            </a:r>
          </a:p>
          <a:p>
            <a:pPr marL="285750" indent="-285750">
              <a:buFont typeface="Arial" panose="020B0604020202020204" pitchFamily="34" charset="0"/>
              <a:buChar char="•"/>
            </a:pPr>
            <a:r>
              <a:rPr lang="en-AU" dirty="0">
                <a:solidFill>
                  <a:schemeClr val="bg2">
                    <a:lumMod val="25000"/>
                  </a:schemeClr>
                </a:solidFill>
              </a:rPr>
              <a:t>Borrows money from other people at venues</a:t>
            </a:r>
          </a:p>
          <a:p>
            <a:pPr marL="285750" indent="-285750">
              <a:buFont typeface="Arial" panose="020B0604020202020204" pitchFamily="34" charset="0"/>
              <a:buChar char="•"/>
            </a:pPr>
            <a:r>
              <a:rPr lang="en-AU" dirty="0">
                <a:solidFill>
                  <a:schemeClr val="bg2">
                    <a:lumMod val="25000"/>
                  </a:schemeClr>
                </a:solidFill>
              </a:rPr>
              <a:t>Asks for a loan or credit from the venue.</a:t>
            </a:r>
          </a:p>
          <a:p>
            <a:endParaRPr lang="en-AU" dirty="0"/>
          </a:p>
        </p:txBody>
      </p:sp>
      <p:sp>
        <p:nvSpPr>
          <p:cNvPr id="2" name="Slide Number Placeholder 1">
            <a:extLst>
              <a:ext uri="{FF2B5EF4-FFF2-40B4-BE49-F238E27FC236}">
                <a16:creationId xmlns:a16="http://schemas.microsoft.com/office/drawing/2014/main" id="{4CEAFAD0-D8C2-4214-8ACF-704F01EC0CEF}"/>
              </a:ext>
            </a:extLst>
          </p:cNvPr>
          <p:cNvSpPr>
            <a:spLocks noGrp="1"/>
          </p:cNvSpPr>
          <p:nvPr>
            <p:ph type="sldNum" sz="quarter" idx="12"/>
          </p:nvPr>
        </p:nvSpPr>
        <p:spPr/>
        <p:txBody>
          <a:bodyPr/>
          <a:lstStyle/>
          <a:p>
            <a:fld id="{D57F1E4F-1CFF-5643-939E-217C01CDF565}" type="slidenum">
              <a:rPr lang="en-US" smtClean="0"/>
              <a:pPr/>
              <a:t>41</a:t>
            </a:fld>
            <a:endParaRPr lang="en-US" dirty="0"/>
          </a:p>
        </p:txBody>
      </p:sp>
    </p:spTree>
    <p:extLst>
      <p:ext uri="{BB962C8B-B14F-4D97-AF65-F5344CB8AC3E}">
        <p14:creationId xmlns:p14="http://schemas.microsoft.com/office/powerpoint/2010/main" val="349991775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DCC83-9637-49FF-8166-6BE21D9C61B7}"/>
              </a:ext>
            </a:extLst>
          </p:cNvPr>
          <p:cNvSpPr>
            <a:spLocks noGrp="1"/>
          </p:cNvSpPr>
          <p:nvPr>
            <p:ph type="title"/>
          </p:nvPr>
        </p:nvSpPr>
        <p:spPr>
          <a:xfrm>
            <a:off x="1484311" y="685800"/>
            <a:ext cx="10018713" cy="1143001"/>
          </a:xfrm>
        </p:spPr>
        <p:txBody>
          <a:bodyPr/>
          <a:lstStyle/>
          <a:p>
            <a:r>
              <a:rPr lang="en-AU" dirty="0"/>
              <a:t>ALH Case</a:t>
            </a:r>
          </a:p>
        </p:txBody>
      </p:sp>
      <p:sp>
        <p:nvSpPr>
          <p:cNvPr id="3" name="Content Placeholder 2">
            <a:extLst>
              <a:ext uri="{FF2B5EF4-FFF2-40B4-BE49-F238E27FC236}">
                <a16:creationId xmlns:a16="http://schemas.microsoft.com/office/drawing/2014/main" id="{181E80BE-DD58-4437-BF48-4332D95C0015}"/>
              </a:ext>
            </a:extLst>
          </p:cNvPr>
          <p:cNvSpPr>
            <a:spLocks noGrp="1"/>
          </p:cNvSpPr>
          <p:nvPr>
            <p:ph idx="1"/>
          </p:nvPr>
        </p:nvSpPr>
        <p:spPr>
          <a:xfrm>
            <a:off x="1154954" y="1828801"/>
            <a:ext cx="8825659" cy="4588778"/>
          </a:xfrm>
        </p:spPr>
        <p:txBody>
          <a:bodyPr>
            <a:normAutofit fontScale="70000" lnSpcReduction="20000"/>
          </a:bodyPr>
          <a:lstStyle/>
          <a:p>
            <a:r>
              <a:rPr lang="en-AU" dirty="0"/>
              <a:t>Disciplinary complaint</a:t>
            </a:r>
          </a:p>
          <a:p>
            <a:r>
              <a:rPr lang="en-AU" dirty="0"/>
              <a:t>Clause 47 GMR – Hotelier must not permit any free or discounted liquor to be offered or supplied as an inducement to play, or play frequently, EGMs.</a:t>
            </a:r>
          </a:p>
          <a:p>
            <a:r>
              <a:rPr lang="en-AU" dirty="0"/>
              <a:t>No equivalent prohibition in Queensland.</a:t>
            </a:r>
          </a:p>
          <a:p>
            <a:r>
              <a:rPr lang="en-AU" dirty="0"/>
              <a:t>State operations Manager (</a:t>
            </a:r>
            <a:r>
              <a:rPr lang="en-AU" dirty="0" err="1"/>
              <a:t>Bensley</a:t>
            </a:r>
            <a:r>
              <a:rPr lang="en-AU" dirty="0"/>
              <a:t>) transferred from Queensland.</a:t>
            </a:r>
          </a:p>
          <a:p>
            <a:r>
              <a:rPr lang="en-AU" dirty="0"/>
              <a:t>ILGA found that </a:t>
            </a:r>
            <a:r>
              <a:rPr lang="en-AU" dirty="0" err="1"/>
              <a:t>Bensley</a:t>
            </a:r>
            <a:r>
              <a:rPr lang="en-AU" dirty="0"/>
              <a:t>/ALH encouraged the provision of “shouts” to patrons and managers were incentivised to offer “shouts”. </a:t>
            </a:r>
          </a:p>
          <a:p>
            <a:r>
              <a:rPr lang="en-AU" dirty="0"/>
              <a:t>While shouts were offered generally to all patrons, there was a focus on providing shouts to gaming patrons and that the incentive targets included the number of drinks given to gaming patrons. </a:t>
            </a:r>
          </a:p>
          <a:p>
            <a:r>
              <a:rPr lang="en-AU" dirty="0"/>
              <a:t>Staff were encouraged to give away all of their shout targets (generally, $100 each venue per day).</a:t>
            </a:r>
          </a:p>
          <a:p>
            <a:r>
              <a:rPr lang="en-AU" dirty="0"/>
              <a:t>Decisions on who got a shout were based on how much patrons gambled.</a:t>
            </a:r>
          </a:p>
          <a:p>
            <a:r>
              <a:rPr lang="en-AU" dirty="0"/>
              <a:t>ILGA found ALH intended that the free liquor was given to cause players to play more or for longer or to be more likely to return to gamble.</a:t>
            </a:r>
          </a:p>
        </p:txBody>
      </p:sp>
      <p:sp>
        <p:nvSpPr>
          <p:cNvPr id="4" name="Slide Number Placeholder 3">
            <a:extLst>
              <a:ext uri="{FF2B5EF4-FFF2-40B4-BE49-F238E27FC236}">
                <a16:creationId xmlns:a16="http://schemas.microsoft.com/office/drawing/2014/main" id="{980B9680-0B5C-41F5-A2DA-11D7D2ED9C19}"/>
              </a:ext>
            </a:extLst>
          </p:cNvPr>
          <p:cNvSpPr>
            <a:spLocks noGrp="1"/>
          </p:cNvSpPr>
          <p:nvPr>
            <p:ph type="sldNum" sz="quarter" idx="12"/>
          </p:nvPr>
        </p:nvSpPr>
        <p:spPr/>
        <p:txBody>
          <a:bodyPr/>
          <a:lstStyle/>
          <a:p>
            <a:fld id="{D57F1E4F-1CFF-5643-939E-217C01CDF565}" type="slidenum">
              <a:rPr lang="en-US" smtClean="0"/>
              <a:pPr/>
              <a:t>42</a:t>
            </a:fld>
            <a:endParaRPr lang="en-US" dirty="0"/>
          </a:p>
        </p:txBody>
      </p:sp>
    </p:spTree>
    <p:extLst>
      <p:ext uri="{BB962C8B-B14F-4D97-AF65-F5344CB8AC3E}">
        <p14:creationId xmlns:p14="http://schemas.microsoft.com/office/powerpoint/2010/main" val="3499953237"/>
      </p:ext>
    </p:extLst>
  </p:cSld>
  <p:clrMapOvr>
    <a:masterClrMapping/>
  </p:clrMapOvr>
  <p:transition spd="slow">
    <p:wip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FA863-4589-435E-8091-D0EB883489E1}"/>
              </a:ext>
            </a:extLst>
          </p:cNvPr>
          <p:cNvSpPr>
            <a:spLocks noGrp="1"/>
          </p:cNvSpPr>
          <p:nvPr>
            <p:ph type="title"/>
          </p:nvPr>
        </p:nvSpPr>
        <p:spPr>
          <a:xfrm>
            <a:off x="1484311" y="685801"/>
            <a:ext cx="10018713" cy="1059110"/>
          </a:xfrm>
        </p:spPr>
        <p:txBody>
          <a:bodyPr/>
          <a:lstStyle/>
          <a:p>
            <a:r>
              <a:rPr lang="en-AU" dirty="0"/>
              <a:t>cont.</a:t>
            </a:r>
          </a:p>
        </p:txBody>
      </p:sp>
      <p:sp>
        <p:nvSpPr>
          <p:cNvPr id="3" name="Content Placeholder 2">
            <a:extLst>
              <a:ext uri="{FF2B5EF4-FFF2-40B4-BE49-F238E27FC236}">
                <a16:creationId xmlns:a16="http://schemas.microsoft.com/office/drawing/2014/main" id="{F8E3344C-F40A-45CD-82C8-B61481607A50}"/>
              </a:ext>
            </a:extLst>
          </p:cNvPr>
          <p:cNvSpPr>
            <a:spLocks noGrp="1"/>
          </p:cNvSpPr>
          <p:nvPr>
            <p:ph idx="1"/>
          </p:nvPr>
        </p:nvSpPr>
        <p:spPr>
          <a:xfrm>
            <a:off x="1154954" y="1635853"/>
            <a:ext cx="8825659" cy="4383947"/>
          </a:xfrm>
        </p:spPr>
        <p:txBody>
          <a:bodyPr>
            <a:normAutofit fontScale="85000" lnSpcReduction="20000"/>
          </a:bodyPr>
          <a:lstStyle/>
          <a:p>
            <a:r>
              <a:rPr lang="en-AU" dirty="0"/>
              <a:t>Around $35,000 of free liquor given away annually at each venue.</a:t>
            </a:r>
          </a:p>
          <a:p>
            <a:r>
              <a:rPr lang="en-AU" dirty="0"/>
              <a:t>ILGA found that the targeted and systemic provision of free liquor to gaming players at the two pubs over a prolonged period was likely to encourage the misuse and abuse of gambling activities.</a:t>
            </a:r>
          </a:p>
          <a:p>
            <a:r>
              <a:rPr lang="en-AU" dirty="0"/>
              <a:t>ILGA found that </a:t>
            </a:r>
            <a:r>
              <a:rPr lang="en-AU" dirty="0" err="1"/>
              <a:t>Bensley</a:t>
            </a:r>
            <a:r>
              <a:rPr lang="en-AU" dirty="0"/>
              <a:t> exerted “relentless pressure” on licensees to achieve targets for supply of free liquor to gaming patrons, in breach of the Regulation.</a:t>
            </a:r>
          </a:p>
          <a:p>
            <a:r>
              <a:rPr lang="en-AU" dirty="0" err="1"/>
              <a:t>Bensley</a:t>
            </a:r>
            <a:r>
              <a:rPr lang="en-AU" dirty="0"/>
              <a:t> had been made aware of Police concerns about the promotions, but failed to inquire further, or to act.</a:t>
            </a:r>
          </a:p>
          <a:p>
            <a:r>
              <a:rPr lang="en-AU" dirty="0"/>
              <a:t>ALH knew, or ought reasonably to have known, of the practice and failed to take steps to prevent it. The failure to comply with Clause 47 was a systemic failure warranting disciplinary action.</a:t>
            </a:r>
          </a:p>
          <a:p>
            <a:r>
              <a:rPr lang="en-AU" dirty="0"/>
              <a:t>ILGA found ALH and its employees were aware of the prohibition on free drinks as an incentive to gamble, but tried to get around the prohibition by having patrons go to the general bar to get their free drinks.</a:t>
            </a:r>
          </a:p>
        </p:txBody>
      </p:sp>
      <p:sp>
        <p:nvSpPr>
          <p:cNvPr id="4" name="Slide Number Placeholder 3">
            <a:extLst>
              <a:ext uri="{FF2B5EF4-FFF2-40B4-BE49-F238E27FC236}">
                <a16:creationId xmlns:a16="http://schemas.microsoft.com/office/drawing/2014/main" id="{4D57F94D-FDE2-4F76-A190-FC6FCCF43A72}"/>
              </a:ext>
            </a:extLst>
          </p:cNvPr>
          <p:cNvSpPr>
            <a:spLocks noGrp="1"/>
          </p:cNvSpPr>
          <p:nvPr>
            <p:ph type="sldNum" sz="quarter" idx="12"/>
          </p:nvPr>
        </p:nvSpPr>
        <p:spPr/>
        <p:txBody>
          <a:bodyPr/>
          <a:lstStyle/>
          <a:p>
            <a:fld id="{D57F1E4F-1CFF-5643-939E-217C01CDF565}" type="slidenum">
              <a:rPr lang="en-US" smtClean="0"/>
              <a:pPr/>
              <a:t>43</a:t>
            </a:fld>
            <a:endParaRPr lang="en-US" dirty="0"/>
          </a:p>
        </p:txBody>
      </p:sp>
    </p:spTree>
    <p:extLst>
      <p:ext uri="{BB962C8B-B14F-4D97-AF65-F5344CB8AC3E}">
        <p14:creationId xmlns:p14="http://schemas.microsoft.com/office/powerpoint/2010/main" val="23073540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A519F-2E62-4263-A8F7-9482AD3452E9}"/>
              </a:ext>
            </a:extLst>
          </p:cNvPr>
          <p:cNvSpPr>
            <a:spLocks noGrp="1"/>
          </p:cNvSpPr>
          <p:nvPr>
            <p:ph type="title"/>
          </p:nvPr>
        </p:nvSpPr>
        <p:spPr/>
        <p:txBody>
          <a:bodyPr/>
          <a:lstStyle/>
          <a:p>
            <a:r>
              <a:rPr lang="en-AU" dirty="0"/>
              <a:t>cont.</a:t>
            </a:r>
          </a:p>
        </p:txBody>
      </p:sp>
      <p:sp>
        <p:nvSpPr>
          <p:cNvPr id="3" name="Content Placeholder 2">
            <a:extLst>
              <a:ext uri="{FF2B5EF4-FFF2-40B4-BE49-F238E27FC236}">
                <a16:creationId xmlns:a16="http://schemas.microsoft.com/office/drawing/2014/main" id="{3B8EC440-8CCD-4CC3-8DFF-483D370B52D3}"/>
              </a:ext>
            </a:extLst>
          </p:cNvPr>
          <p:cNvSpPr>
            <a:spLocks noGrp="1"/>
          </p:cNvSpPr>
          <p:nvPr>
            <p:ph idx="1"/>
          </p:nvPr>
        </p:nvSpPr>
        <p:spPr>
          <a:xfrm>
            <a:off x="1154954" y="2374084"/>
            <a:ext cx="8825659" cy="3645716"/>
          </a:xfrm>
        </p:spPr>
        <p:txBody>
          <a:bodyPr/>
          <a:lstStyle/>
          <a:p>
            <a:r>
              <a:rPr lang="en-AU" dirty="0"/>
              <a:t>Authorisations to conduct gaming were suspended for two weeks at each pub, as a proportionate and targeted sanction reflecting the seriousness of the matter.</a:t>
            </a:r>
          </a:p>
          <a:p>
            <a:r>
              <a:rPr lang="en-AU" dirty="0"/>
              <a:t>In addition, </a:t>
            </a:r>
            <a:r>
              <a:rPr lang="en-AU" dirty="0" err="1"/>
              <a:t>Bensley</a:t>
            </a:r>
            <a:r>
              <a:rPr lang="en-AU" dirty="0"/>
              <a:t> disqualified for five years from being a close associate.</a:t>
            </a:r>
          </a:p>
          <a:p>
            <a:r>
              <a:rPr lang="en-AU" dirty="0"/>
              <a:t>Payment of cost of investigation of $172,000.</a:t>
            </a:r>
          </a:p>
          <a:p>
            <a:r>
              <a:rPr lang="en-AU" dirty="0"/>
              <a:t>Small fines for each licensee.</a:t>
            </a:r>
          </a:p>
        </p:txBody>
      </p:sp>
      <p:sp>
        <p:nvSpPr>
          <p:cNvPr id="4" name="Slide Number Placeholder 3">
            <a:extLst>
              <a:ext uri="{FF2B5EF4-FFF2-40B4-BE49-F238E27FC236}">
                <a16:creationId xmlns:a16="http://schemas.microsoft.com/office/drawing/2014/main" id="{E89CED50-ECC9-4B3B-BC3F-746C93456283}"/>
              </a:ext>
            </a:extLst>
          </p:cNvPr>
          <p:cNvSpPr>
            <a:spLocks noGrp="1"/>
          </p:cNvSpPr>
          <p:nvPr>
            <p:ph type="sldNum" sz="quarter" idx="12"/>
          </p:nvPr>
        </p:nvSpPr>
        <p:spPr/>
        <p:txBody>
          <a:bodyPr/>
          <a:lstStyle/>
          <a:p>
            <a:fld id="{D57F1E4F-1CFF-5643-939E-217C01CDF565}" type="slidenum">
              <a:rPr lang="en-US" smtClean="0"/>
              <a:pPr/>
              <a:t>44</a:t>
            </a:fld>
            <a:endParaRPr lang="en-US" dirty="0"/>
          </a:p>
        </p:txBody>
      </p:sp>
    </p:spTree>
    <p:extLst>
      <p:ext uri="{BB962C8B-B14F-4D97-AF65-F5344CB8AC3E}">
        <p14:creationId xmlns:p14="http://schemas.microsoft.com/office/powerpoint/2010/main" val="255109337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802E9-FD50-4025-95C4-E0C95FB751F2}"/>
              </a:ext>
            </a:extLst>
          </p:cNvPr>
          <p:cNvSpPr>
            <a:spLocks noGrp="1"/>
          </p:cNvSpPr>
          <p:nvPr>
            <p:ph type="title"/>
          </p:nvPr>
        </p:nvSpPr>
        <p:spPr/>
        <p:txBody>
          <a:bodyPr/>
          <a:lstStyle/>
          <a:p>
            <a:r>
              <a:rPr lang="en-AU" dirty="0" err="1"/>
              <a:t>Henadeck</a:t>
            </a:r>
            <a:r>
              <a:rPr lang="en-AU" dirty="0"/>
              <a:t> Pty Ltd v ILGA [2020] NSWCATAP 200</a:t>
            </a:r>
          </a:p>
        </p:txBody>
      </p:sp>
      <p:sp>
        <p:nvSpPr>
          <p:cNvPr id="3" name="Content Placeholder 2">
            <a:extLst>
              <a:ext uri="{FF2B5EF4-FFF2-40B4-BE49-F238E27FC236}">
                <a16:creationId xmlns:a16="http://schemas.microsoft.com/office/drawing/2014/main" id="{CB8B8DBC-4019-4214-B64B-F3687A78BAF9}"/>
              </a:ext>
            </a:extLst>
          </p:cNvPr>
          <p:cNvSpPr>
            <a:spLocks noGrp="1"/>
          </p:cNvSpPr>
          <p:nvPr>
            <p:ph idx="1"/>
          </p:nvPr>
        </p:nvSpPr>
        <p:spPr>
          <a:xfrm>
            <a:off x="1154954" y="2265028"/>
            <a:ext cx="8825659" cy="3754772"/>
          </a:xfrm>
        </p:spPr>
        <p:txBody>
          <a:bodyPr>
            <a:normAutofit fontScale="62500" lnSpcReduction="20000"/>
          </a:bodyPr>
          <a:lstStyle/>
          <a:p>
            <a:r>
              <a:rPr lang="en-AU" dirty="0"/>
              <a:t>Considered whether there is a merits review to NCAT from a decision of ILGA refusing an extension of trading hours.</a:t>
            </a:r>
          </a:p>
          <a:p>
            <a:r>
              <a:rPr lang="en-AU" dirty="0"/>
              <a:t>Standard trading period is Monday to Saturday 5.00 am to 12.00 midnight, Sunday 10.00 am to 10.00 pm.</a:t>
            </a:r>
          </a:p>
          <a:p>
            <a:r>
              <a:rPr lang="en-AU" dirty="0"/>
              <a:t>To trade outside those hours requires grant of an extended trading authorisation (ETA): sec 49(2).</a:t>
            </a:r>
          </a:p>
          <a:p>
            <a:r>
              <a:rPr lang="en-AU" dirty="0"/>
              <a:t>An ETA is for a specified period outside the standard trading hours and relates to particular parts of premises: sec 49(6).</a:t>
            </a:r>
          </a:p>
          <a:p>
            <a:r>
              <a:rPr lang="en-AU" dirty="0"/>
              <a:t>An ETA can be varied: sec 51(9)(b), temporally and/or spatially.</a:t>
            </a:r>
          </a:p>
          <a:p>
            <a:r>
              <a:rPr lang="en-AU" dirty="0"/>
              <a:t>Prior to 2015 was no right of merits review from any ILGA decisions. Sec 13A of GALA Act amended to give limited rights of review, but only for “prescribed applications” set out clause 7 of GALA Reg.</a:t>
            </a:r>
          </a:p>
          <a:p>
            <a:r>
              <a:rPr lang="en-AU" dirty="0"/>
              <a:t>Clause 7(b) GALA Reg gives right of merits review for “</a:t>
            </a:r>
            <a:r>
              <a:rPr lang="en-AU" u="sng" dirty="0"/>
              <a:t>an application for an ongoing ETA in relation to a [hotel/club] licence that will result in trading after midnight</a:t>
            </a:r>
            <a:r>
              <a:rPr lang="en-AU" dirty="0"/>
              <a:t>” (So cannot apply to special occasion ETA or to ETAs for Sunday 10.00 pm to midnight).</a:t>
            </a:r>
          </a:p>
        </p:txBody>
      </p:sp>
      <p:sp>
        <p:nvSpPr>
          <p:cNvPr id="4" name="Slide Number Placeholder 3">
            <a:extLst>
              <a:ext uri="{FF2B5EF4-FFF2-40B4-BE49-F238E27FC236}">
                <a16:creationId xmlns:a16="http://schemas.microsoft.com/office/drawing/2014/main" id="{3AE47817-FE29-4DCB-832C-7690F3AD1522}"/>
              </a:ext>
            </a:extLst>
          </p:cNvPr>
          <p:cNvSpPr>
            <a:spLocks noGrp="1"/>
          </p:cNvSpPr>
          <p:nvPr>
            <p:ph type="sldNum" sz="quarter" idx="12"/>
          </p:nvPr>
        </p:nvSpPr>
        <p:spPr/>
        <p:txBody>
          <a:bodyPr/>
          <a:lstStyle/>
          <a:p>
            <a:fld id="{D57F1E4F-1CFF-5643-939E-217C01CDF565}" type="slidenum">
              <a:rPr lang="en-US" smtClean="0"/>
              <a:pPr/>
              <a:t>45</a:t>
            </a:fld>
            <a:endParaRPr lang="en-US" dirty="0"/>
          </a:p>
        </p:txBody>
      </p:sp>
    </p:spTree>
    <p:extLst>
      <p:ext uri="{BB962C8B-B14F-4D97-AF65-F5344CB8AC3E}">
        <p14:creationId xmlns:p14="http://schemas.microsoft.com/office/powerpoint/2010/main" val="12737442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0E873-929B-41BD-B74E-299C57CB5BAD}"/>
              </a:ext>
            </a:extLst>
          </p:cNvPr>
          <p:cNvSpPr>
            <a:spLocks noGrp="1"/>
          </p:cNvSpPr>
          <p:nvPr>
            <p:ph type="title"/>
          </p:nvPr>
        </p:nvSpPr>
        <p:spPr>
          <a:xfrm>
            <a:off x="1484311" y="685800"/>
            <a:ext cx="10018713" cy="782273"/>
          </a:xfrm>
        </p:spPr>
        <p:txBody>
          <a:bodyPr/>
          <a:lstStyle/>
          <a:p>
            <a:r>
              <a:rPr lang="en-AU" dirty="0"/>
              <a:t>cont.</a:t>
            </a:r>
          </a:p>
        </p:txBody>
      </p:sp>
      <p:sp>
        <p:nvSpPr>
          <p:cNvPr id="3" name="Content Placeholder 2">
            <a:extLst>
              <a:ext uri="{FF2B5EF4-FFF2-40B4-BE49-F238E27FC236}">
                <a16:creationId xmlns:a16="http://schemas.microsoft.com/office/drawing/2014/main" id="{D3559E9A-9B1B-4ACF-9BA3-29E6B566277A}"/>
              </a:ext>
            </a:extLst>
          </p:cNvPr>
          <p:cNvSpPr>
            <a:spLocks noGrp="1"/>
          </p:cNvSpPr>
          <p:nvPr>
            <p:ph idx="1"/>
          </p:nvPr>
        </p:nvSpPr>
        <p:spPr>
          <a:xfrm>
            <a:off x="1154954" y="1375795"/>
            <a:ext cx="8825659" cy="4644006"/>
          </a:xfrm>
        </p:spPr>
        <p:txBody>
          <a:bodyPr>
            <a:normAutofit fontScale="85000" lnSpcReduction="20000"/>
          </a:bodyPr>
          <a:lstStyle/>
          <a:p>
            <a:r>
              <a:rPr lang="en-AU" dirty="0"/>
              <a:t>Section 13A merits review can be sought by a disappointed applicant (the Venue) or by a disappointed objector/submitter (</a:t>
            </a:r>
            <a:r>
              <a:rPr lang="en-AU" dirty="0" err="1"/>
              <a:t>eg</a:t>
            </a:r>
            <a:r>
              <a:rPr lang="en-AU" dirty="0"/>
              <a:t> a resident, Council or Police).</a:t>
            </a:r>
          </a:p>
          <a:p>
            <a:r>
              <a:rPr lang="en-AU" dirty="0"/>
              <a:t>In his 2R Speech, the Minister said merits review was intended for more contentious applications.</a:t>
            </a:r>
          </a:p>
          <a:p>
            <a:r>
              <a:rPr lang="en-AU" dirty="0"/>
              <a:t>This case concerned two pubs that already had a 2.00am ETA. Both sought to vary their ETAs to allow 4.00am trading. </a:t>
            </a:r>
            <a:r>
              <a:rPr lang="en-GB" dirty="0"/>
              <a:t>Both were refused by ILGA. </a:t>
            </a:r>
            <a:r>
              <a:rPr lang="en-AU" dirty="0"/>
              <a:t>Issue was whether such applications came within cl 7(b) GALA Reg, so that the pubs could apply for merits review to NCAT.</a:t>
            </a:r>
          </a:p>
          <a:p>
            <a:r>
              <a:rPr lang="en-AU" dirty="0"/>
              <a:t>Applicants argued “Yes” (they were within cl 7(b)) because:</a:t>
            </a:r>
          </a:p>
          <a:p>
            <a:pPr lvl="1">
              <a:buFont typeface="Arial" panose="020B0604020202020204" pitchFamily="34" charset="0"/>
              <a:buChar char="•"/>
            </a:pPr>
            <a:r>
              <a:rPr lang="en-AU" dirty="0"/>
              <a:t>The result would be trading after midnight (4.00am is after midnight);</a:t>
            </a:r>
          </a:p>
          <a:p>
            <a:pPr lvl="1">
              <a:buFont typeface="Arial" panose="020B0604020202020204" pitchFamily="34" charset="0"/>
              <a:buChar char="•"/>
            </a:pPr>
            <a:r>
              <a:rPr lang="en-AU" dirty="0"/>
              <a:t>4.00am is likely to be even more contentious than 2.00am trading;</a:t>
            </a:r>
          </a:p>
          <a:p>
            <a:pPr lvl="1">
              <a:buFont typeface="Arial" panose="020B0604020202020204" pitchFamily="34" charset="0"/>
              <a:buChar char="•"/>
            </a:pPr>
            <a:r>
              <a:rPr lang="en-AU" dirty="0"/>
              <a:t>Would be anomalous if a resident could not appeal against the grant of 2.00am to 4.00am trading but could appeal against midnight to 12.30 trading or midnight to 4.00am trading</a:t>
            </a:r>
          </a:p>
        </p:txBody>
      </p:sp>
      <p:sp>
        <p:nvSpPr>
          <p:cNvPr id="4" name="Slide Number Placeholder 3">
            <a:extLst>
              <a:ext uri="{FF2B5EF4-FFF2-40B4-BE49-F238E27FC236}">
                <a16:creationId xmlns:a16="http://schemas.microsoft.com/office/drawing/2014/main" id="{128D3A15-CB82-409A-82CE-7B761F12DF77}"/>
              </a:ext>
            </a:extLst>
          </p:cNvPr>
          <p:cNvSpPr>
            <a:spLocks noGrp="1"/>
          </p:cNvSpPr>
          <p:nvPr>
            <p:ph type="sldNum" sz="quarter" idx="12"/>
          </p:nvPr>
        </p:nvSpPr>
        <p:spPr/>
        <p:txBody>
          <a:bodyPr/>
          <a:lstStyle/>
          <a:p>
            <a:fld id="{D57F1E4F-1CFF-5643-939E-217C01CDF565}" type="slidenum">
              <a:rPr lang="en-US" smtClean="0"/>
              <a:pPr/>
              <a:t>46</a:t>
            </a:fld>
            <a:endParaRPr lang="en-US" dirty="0"/>
          </a:p>
        </p:txBody>
      </p:sp>
    </p:spTree>
    <p:extLst>
      <p:ext uri="{BB962C8B-B14F-4D97-AF65-F5344CB8AC3E}">
        <p14:creationId xmlns:p14="http://schemas.microsoft.com/office/powerpoint/2010/main" val="198341472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0E30B-79F7-4EB5-8022-53FC418B36CF}"/>
              </a:ext>
            </a:extLst>
          </p:cNvPr>
          <p:cNvSpPr>
            <a:spLocks noGrp="1"/>
          </p:cNvSpPr>
          <p:nvPr>
            <p:ph type="title"/>
          </p:nvPr>
        </p:nvSpPr>
        <p:spPr>
          <a:xfrm>
            <a:off x="1484311" y="685800"/>
            <a:ext cx="10018713" cy="832607"/>
          </a:xfrm>
        </p:spPr>
        <p:txBody>
          <a:bodyPr/>
          <a:lstStyle/>
          <a:p>
            <a:r>
              <a:rPr lang="en-AU" dirty="0"/>
              <a:t>cont.</a:t>
            </a:r>
          </a:p>
        </p:txBody>
      </p:sp>
      <p:sp>
        <p:nvSpPr>
          <p:cNvPr id="3" name="Content Placeholder 2">
            <a:extLst>
              <a:ext uri="{FF2B5EF4-FFF2-40B4-BE49-F238E27FC236}">
                <a16:creationId xmlns:a16="http://schemas.microsoft.com/office/drawing/2014/main" id="{965D5E6D-97A3-47B8-9E57-A49D616BAA73}"/>
              </a:ext>
            </a:extLst>
          </p:cNvPr>
          <p:cNvSpPr>
            <a:spLocks noGrp="1"/>
          </p:cNvSpPr>
          <p:nvPr>
            <p:ph idx="1"/>
          </p:nvPr>
        </p:nvSpPr>
        <p:spPr>
          <a:xfrm>
            <a:off x="1154954" y="1426128"/>
            <a:ext cx="9552735" cy="4593672"/>
          </a:xfrm>
        </p:spPr>
        <p:txBody>
          <a:bodyPr>
            <a:normAutofit fontScale="92500" lnSpcReduction="20000"/>
          </a:bodyPr>
          <a:lstStyle/>
          <a:p>
            <a:pPr lvl="1">
              <a:buFont typeface="Arial" panose="020B0604020202020204" pitchFamily="34" charset="0"/>
              <a:buChar char="•"/>
            </a:pPr>
            <a:r>
              <a:rPr lang="en-AU" dirty="0"/>
              <a:t>In a previous Supreme Court case (Rogers No. 2), Schmidt J, </a:t>
            </a:r>
            <a:r>
              <a:rPr lang="en-AU" i="1" dirty="0"/>
              <a:t>obiter dicta,</a:t>
            </a:r>
            <a:r>
              <a:rPr lang="en-AU" dirty="0"/>
              <a:t> expressed a view that clause 7 would apply in such a case.</a:t>
            </a:r>
          </a:p>
          <a:p>
            <a:r>
              <a:rPr lang="en-AU" dirty="0"/>
              <a:t>ILGA argued for no merits review (not within clause 7(b)) because:</a:t>
            </a:r>
          </a:p>
          <a:p>
            <a:pPr lvl="1">
              <a:buFont typeface="Arial" panose="020B0604020202020204" pitchFamily="34" charset="0"/>
              <a:buChar char="•"/>
            </a:pPr>
            <a:r>
              <a:rPr lang="en-AU" dirty="0"/>
              <a:t>The language used in clause 7(b) (application “for” … an ETA) clearly applied to applications for the </a:t>
            </a:r>
            <a:r>
              <a:rPr lang="en-AU" u="sng" dirty="0"/>
              <a:t>grant</a:t>
            </a:r>
            <a:r>
              <a:rPr lang="en-AU" dirty="0"/>
              <a:t> of an ETA but not to applications to </a:t>
            </a:r>
            <a:r>
              <a:rPr lang="en-AU" u="sng" dirty="0"/>
              <a:t>vary</a:t>
            </a:r>
            <a:r>
              <a:rPr lang="en-AU" dirty="0"/>
              <a:t> an existing ETA. </a:t>
            </a:r>
          </a:p>
          <a:p>
            <a:pPr lvl="1">
              <a:buFont typeface="Arial" panose="020B0604020202020204" pitchFamily="34" charset="0"/>
              <a:buChar char="•"/>
            </a:pPr>
            <a:r>
              <a:rPr lang="en-AU" dirty="0"/>
              <a:t>The applicants were already authorised to trade past midnight.</a:t>
            </a:r>
          </a:p>
          <a:p>
            <a:pPr>
              <a:buFont typeface="Century Gothic" panose="020B0502020202020204" pitchFamily="34" charset="0"/>
              <a:buChar char="►"/>
            </a:pPr>
            <a:r>
              <a:rPr lang="en-AU" dirty="0"/>
              <a:t>NCAT Appeal Panel said that the language was ambiguous and awkward, the considerations were “finely balanced” and that reasonable minds could differ, but preferred the Authority’s  interpretation—no rights of merits review.</a:t>
            </a:r>
          </a:p>
          <a:p>
            <a:pPr>
              <a:buFont typeface="Century Gothic" panose="020B0502020202020204" pitchFamily="34" charset="0"/>
              <a:buChar char="►"/>
            </a:pPr>
            <a:r>
              <a:rPr lang="en-AU" dirty="0"/>
              <a:t>Put the dicta in Rogers No. 2 to one side because the present question was not “seriously considered” by Schmidt J in that case.</a:t>
            </a:r>
          </a:p>
          <a:p>
            <a:pPr>
              <a:buFont typeface="Century Gothic" panose="020B0502020202020204" pitchFamily="34" charset="0"/>
              <a:buChar char="►"/>
            </a:pPr>
            <a:r>
              <a:rPr lang="en-AU" dirty="0"/>
              <a:t>So, no right of merits review if venue already has the benefit of after-midnight trading and seeks to extend its hours. Such application is an application to vary an ETA, not “for … an ETA” to trade after midnight.</a:t>
            </a:r>
          </a:p>
        </p:txBody>
      </p:sp>
      <p:sp>
        <p:nvSpPr>
          <p:cNvPr id="4" name="Slide Number Placeholder 3">
            <a:extLst>
              <a:ext uri="{FF2B5EF4-FFF2-40B4-BE49-F238E27FC236}">
                <a16:creationId xmlns:a16="http://schemas.microsoft.com/office/drawing/2014/main" id="{509087AF-D1EC-4CB2-91DC-AF3FCF969F33}"/>
              </a:ext>
            </a:extLst>
          </p:cNvPr>
          <p:cNvSpPr>
            <a:spLocks noGrp="1"/>
          </p:cNvSpPr>
          <p:nvPr>
            <p:ph type="sldNum" sz="quarter" idx="12"/>
          </p:nvPr>
        </p:nvSpPr>
        <p:spPr/>
        <p:txBody>
          <a:bodyPr/>
          <a:lstStyle/>
          <a:p>
            <a:fld id="{D57F1E4F-1CFF-5643-939E-217C01CDF565}" type="slidenum">
              <a:rPr lang="en-US" smtClean="0"/>
              <a:pPr/>
              <a:t>47</a:t>
            </a:fld>
            <a:endParaRPr lang="en-US" dirty="0"/>
          </a:p>
        </p:txBody>
      </p:sp>
    </p:spTree>
    <p:extLst>
      <p:ext uri="{BB962C8B-B14F-4D97-AF65-F5344CB8AC3E}">
        <p14:creationId xmlns:p14="http://schemas.microsoft.com/office/powerpoint/2010/main" val="15195430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484A-DD41-47BE-83C3-9C4F32A22634}"/>
              </a:ext>
            </a:extLst>
          </p:cNvPr>
          <p:cNvSpPr>
            <a:spLocks noGrp="1"/>
          </p:cNvSpPr>
          <p:nvPr>
            <p:ph type="title"/>
          </p:nvPr>
        </p:nvSpPr>
        <p:spPr>
          <a:xfrm>
            <a:off x="1484311" y="685801"/>
            <a:ext cx="10018713" cy="1327558"/>
          </a:xfrm>
        </p:spPr>
        <p:txBody>
          <a:bodyPr/>
          <a:lstStyle/>
          <a:p>
            <a:r>
              <a:rPr lang="en-AU" dirty="0"/>
              <a:t>D&amp;D Natural Health [2020] NCAT Decision</a:t>
            </a:r>
          </a:p>
        </p:txBody>
      </p:sp>
      <p:sp>
        <p:nvSpPr>
          <p:cNvPr id="3" name="Content Placeholder 2">
            <a:extLst>
              <a:ext uri="{FF2B5EF4-FFF2-40B4-BE49-F238E27FC236}">
                <a16:creationId xmlns:a16="http://schemas.microsoft.com/office/drawing/2014/main" id="{70B90419-F69B-4B3E-B1C9-9877EB6BAAF1}"/>
              </a:ext>
            </a:extLst>
          </p:cNvPr>
          <p:cNvSpPr>
            <a:spLocks noGrp="1"/>
          </p:cNvSpPr>
          <p:nvPr>
            <p:ph idx="1"/>
          </p:nvPr>
        </p:nvSpPr>
        <p:spPr>
          <a:xfrm>
            <a:off x="1154954" y="1845578"/>
            <a:ext cx="9364840" cy="4311941"/>
          </a:xfrm>
        </p:spPr>
        <p:txBody>
          <a:bodyPr>
            <a:normAutofit fontScale="70000" lnSpcReduction="20000"/>
          </a:bodyPr>
          <a:lstStyle/>
          <a:p>
            <a:r>
              <a:rPr lang="en-AU" dirty="0"/>
              <a:t>Presently under appeal to NCAT Appeal Panel.</a:t>
            </a:r>
          </a:p>
          <a:p>
            <a:r>
              <a:rPr lang="en-AU" dirty="0"/>
              <a:t>Regarding sec 31.</a:t>
            </a:r>
          </a:p>
          <a:p>
            <a:r>
              <a:rPr lang="en-AU" dirty="0"/>
              <a:t>Sec 31 prohibits grant of a packaged liquor licence (PLL) for a “convenience store”, “mixed business”, “corner shop” or “milk bar” having a retail floor area not more than 240 sqm used primarily for retail sale of groceries or associated small items can only get a PLL if there is no other takeaway liquor service available in the neighbourhood.</a:t>
            </a:r>
          </a:p>
          <a:p>
            <a:r>
              <a:rPr lang="en-AU" dirty="0"/>
              <a:t>Sec 31 also contains absolute prohibition on PLL for service station or takeaway food shop.</a:t>
            </a:r>
          </a:p>
          <a:p>
            <a:r>
              <a:rPr lang="en-AU" dirty="0"/>
              <a:t>Green Soul Trader—100sqm store at Bridgepoint Shopping Centre, Mosman, first floor.</a:t>
            </a:r>
          </a:p>
          <a:p>
            <a:r>
              <a:rPr lang="en-AU" dirty="0"/>
              <a:t>Caters to LOHAS customers—organic, fair trade, cruelty-free, ethically created, specialist diet</a:t>
            </a:r>
          </a:p>
          <a:p>
            <a:r>
              <a:rPr lang="en-AU" dirty="0"/>
              <a:t>No tobacco/cigarettes/takeaway food/bread/cakes/baked products/milk (except almond, oat, coconut)/mainstream </a:t>
            </a:r>
            <a:r>
              <a:rPr lang="en-AU" dirty="0" err="1"/>
              <a:t>softdrinks</a:t>
            </a:r>
            <a:r>
              <a:rPr lang="en-AU" dirty="0"/>
              <a:t>/sim cards/newspapers/magazines</a:t>
            </a:r>
          </a:p>
          <a:p>
            <a:r>
              <a:rPr lang="en-AU" dirty="0"/>
              <a:t>ILGA refused the application, finding Green Soul Trader was a “mixed business shop”. Applying Macquarie Dictionary and previous case </a:t>
            </a:r>
            <a:r>
              <a:rPr lang="en-AU" u="sng" dirty="0"/>
              <a:t>MJ Trading</a:t>
            </a:r>
            <a:r>
              <a:rPr lang="en-AU" dirty="0"/>
              <a:t>.</a:t>
            </a:r>
          </a:p>
        </p:txBody>
      </p:sp>
      <p:sp>
        <p:nvSpPr>
          <p:cNvPr id="4" name="Slide Number Placeholder 3">
            <a:extLst>
              <a:ext uri="{FF2B5EF4-FFF2-40B4-BE49-F238E27FC236}">
                <a16:creationId xmlns:a16="http://schemas.microsoft.com/office/drawing/2014/main" id="{E40F7845-BAB0-410E-8401-3825D9E9235C}"/>
              </a:ext>
            </a:extLst>
          </p:cNvPr>
          <p:cNvSpPr>
            <a:spLocks noGrp="1"/>
          </p:cNvSpPr>
          <p:nvPr>
            <p:ph type="sldNum" sz="quarter" idx="12"/>
          </p:nvPr>
        </p:nvSpPr>
        <p:spPr/>
        <p:txBody>
          <a:bodyPr/>
          <a:lstStyle/>
          <a:p>
            <a:fld id="{D57F1E4F-1CFF-5643-939E-217C01CDF565}" type="slidenum">
              <a:rPr lang="en-US" smtClean="0"/>
              <a:pPr/>
              <a:t>48</a:t>
            </a:fld>
            <a:endParaRPr lang="en-US" dirty="0"/>
          </a:p>
        </p:txBody>
      </p:sp>
    </p:spTree>
    <p:extLst>
      <p:ext uri="{BB962C8B-B14F-4D97-AF65-F5344CB8AC3E}">
        <p14:creationId xmlns:p14="http://schemas.microsoft.com/office/powerpoint/2010/main" val="677782792"/>
      </p:ext>
    </p:extLst>
  </p:cSld>
  <p:clrMapOvr>
    <a:masterClrMapping/>
  </p:clrMapOvr>
  <p:transition spd="slow">
    <p:push dir="u"/>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07EA-B443-485B-8029-91BAC1DA6304}"/>
              </a:ext>
            </a:extLst>
          </p:cNvPr>
          <p:cNvSpPr>
            <a:spLocks noGrp="1"/>
          </p:cNvSpPr>
          <p:nvPr>
            <p:ph type="title"/>
          </p:nvPr>
        </p:nvSpPr>
        <p:spPr/>
        <p:txBody>
          <a:bodyPr/>
          <a:lstStyle/>
          <a:p>
            <a:r>
              <a:rPr lang="en-AU" dirty="0"/>
              <a:t>cont.</a:t>
            </a:r>
          </a:p>
        </p:txBody>
      </p:sp>
      <p:sp>
        <p:nvSpPr>
          <p:cNvPr id="3" name="Content Placeholder 2">
            <a:extLst>
              <a:ext uri="{FF2B5EF4-FFF2-40B4-BE49-F238E27FC236}">
                <a16:creationId xmlns:a16="http://schemas.microsoft.com/office/drawing/2014/main" id="{C8B131C5-2955-4B71-B1A5-88EAEB92585C}"/>
              </a:ext>
            </a:extLst>
          </p:cNvPr>
          <p:cNvSpPr>
            <a:spLocks noGrp="1"/>
          </p:cNvSpPr>
          <p:nvPr>
            <p:ph idx="1"/>
          </p:nvPr>
        </p:nvSpPr>
        <p:spPr>
          <a:xfrm>
            <a:off x="1154954" y="2332139"/>
            <a:ext cx="8825659" cy="3687661"/>
          </a:xfrm>
        </p:spPr>
        <p:txBody>
          <a:bodyPr/>
          <a:lstStyle/>
          <a:p>
            <a:r>
              <a:rPr lang="en-AU" dirty="0"/>
              <a:t>Dictionary definition is small grocery shop which sells a selection of other merchandise.</a:t>
            </a:r>
          </a:p>
          <a:p>
            <a:r>
              <a:rPr lang="en-AU" dirty="0"/>
              <a:t>ILGA referred to fact that Green Soul Trader had a stock list of 5,500 items, including homewares, apparel, pet supplies, pantry items and general household items. The “organic, natural and eco-friendly nature of its products” made no difference, in ILGA’s view.</a:t>
            </a:r>
          </a:p>
        </p:txBody>
      </p:sp>
      <p:sp>
        <p:nvSpPr>
          <p:cNvPr id="4" name="Slide Number Placeholder 3">
            <a:extLst>
              <a:ext uri="{FF2B5EF4-FFF2-40B4-BE49-F238E27FC236}">
                <a16:creationId xmlns:a16="http://schemas.microsoft.com/office/drawing/2014/main" id="{33095694-205B-4493-9A72-2492DDD75465}"/>
              </a:ext>
            </a:extLst>
          </p:cNvPr>
          <p:cNvSpPr>
            <a:spLocks noGrp="1"/>
          </p:cNvSpPr>
          <p:nvPr>
            <p:ph type="sldNum" sz="quarter" idx="12"/>
          </p:nvPr>
        </p:nvSpPr>
        <p:spPr/>
        <p:txBody>
          <a:bodyPr/>
          <a:lstStyle/>
          <a:p>
            <a:fld id="{D57F1E4F-1CFF-5643-939E-217C01CDF565}" type="slidenum">
              <a:rPr lang="en-US" smtClean="0"/>
              <a:pPr/>
              <a:t>49</a:t>
            </a:fld>
            <a:endParaRPr lang="en-US" dirty="0"/>
          </a:p>
        </p:txBody>
      </p:sp>
    </p:spTree>
    <p:extLst>
      <p:ext uri="{BB962C8B-B14F-4D97-AF65-F5344CB8AC3E}">
        <p14:creationId xmlns:p14="http://schemas.microsoft.com/office/powerpoint/2010/main" val="7661287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DFE78-2F91-4281-AD5D-B440CADCD654}"/>
              </a:ext>
            </a:extLst>
          </p:cNvPr>
          <p:cNvSpPr>
            <a:spLocks noGrp="1"/>
          </p:cNvSpPr>
          <p:nvPr>
            <p:ph type="title"/>
          </p:nvPr>
        </p:nvSpPr>
        <p:spPr>
          <a:xfrm>
            <a:off x="1484311" y="685801"/>
            <a:ext cx="10018713" cy="1025554"/>
          </a:xfrm>
        </p:spPr>
        <p:txBody>
          <a:bodyPr/>
          <a:lstStyle/>
          <a:p>
            <a:r>
              <a:rPr lang="en-AU" dirty="0"/>
              <a:t>Sydney 24-hour Economy Strategy</a:t>
            </a:r>
          </a:p>
        </p:txBody>
      </p:sp>
      <p:sp>
        <p:nvSpPr>
          <p:cNvPr id="3" name="Content Placeholder 2">
            <a:extLst>
              <a:ext uri="{FF2B5EF4-FFF2-40B4-BE49-F238E27FC236}">
                <a16:creationId xmlns:a16="http://schemas.microsoft.com/office/drawing/2014/main" id="{EC27998D-D698-4169-8CF5-7D545EF1FEF5}"/>
              </a:ext>
            </a:extLst>
          </p:cNvPr>
          <p:cNvSpPr>
            <a:spLocks noGrp="1"/>
          </p:cNvSpPr>
          <p:nvPr>
            <p:ph idx="1"/>
          </p:nvPr>
        </p:nvSpPr>
        <p:spPr>
          <a:xfrm>
            <a:off x="1154954" y="1652631"/>
            <a:ext cx="8825659" cy="4639112"/>
          </a:xfrm>
        </p:spPr>
        <p:txBody>
          <a:bodyPr>
            <a:normAutofit fontScale="92500" lnSpcReduction="10000"/>
          </a:bodyPr>
          <a:lstStyle/>
          <a:p>
            <a:r>
              <a:rPr lang="en-AU" dirty="0"/>
              <a:t>Key takeaways:</a:t>
            </a:r>
          </a:p>
          <a:p>
            <a:pPr lvl="1"/>
            <a:r>
              <a:rPr lang="en-AU" dirty="0"/>
              <a:t>Create a 24-hour city world-renowned for vibrancy, diversity, safety and access to amenity right throughout the day and night</a:t>
            </a:r>
          </a:p>
          <a:p>
            <a:pPr lvl="1"/>
            <a:r>
              <a:rPr lang="en-AU" dirty="0"/>
              <a:t>A 24-hour metropolis and a truly global city</a:t>
            </a:r>
          </a:p>
          <a:p>
            <a:pPr lvl="1"/>
            <a:r>
              <a:rPr lang="en-AU" dirty="0"/>
              <a:t>Night-time economy in Greater Sydney worth $27.2 billion in 2017 supporting 234,000 jobs</a:t>
            </a:r>
          </a:p>
          <a:p>
            <a:pPr lvl="1"/>
            <a:r>
              <a:rPr lang="en-AU" dirty="0"/>
              <a:t>Rolling back the 2014 measures to reduce impact of alcohol-fuelled violence towards more vibrancy</a:t>
            </a:r>
          </a:p>
          <a:p>
            <a:pPr lvl="1"/>
            <a:r>
              <a:rPr lang="en-AU" dirty="0"/>
              <a:t>Creation of night-time hubs across Greater Sydney – creating a “neon grid” across Greater Sydney</a:t>
            </a:r>
          </a:p>
          <a:p>
            <a:pPr lvl="1"/>
            <a:r>
              <a:rPr lang="en-AU" dirty="0"/>
              <a:t>Links in with City Light Rail and greater availability of public transport</a:t>
            </a:r>
          </a:p>
          <a:p>
            <a:pPr lvl="1"/>
            <a:r>
              <a:rPr lang="en-AU" dirty="0"/>
              <a:t>Noted that Sydney ranked 48</a:t>
            </a:r>
            <a:r>
              <a:rPr lang="en-AU" baseline="30000" dirty="0"/>
              <a:t>th</a:t>
            </a:r>
            <a:r>
              <a:rPr lang="en-AU" dirty="0"/>
              <a:t> out of 48 global cities in a 2019 Timeout survey on overall night-time experience </a:t>
            </a:r>
          </a:p>
        </p:txBody>
      </p:sp>
      <p:sp>
        <p:nvSpPr>
          <p:cNvPr id="4" name="Slide Number Placeholder 3">
            <a:extLst>
              <a:ext uri="{FF2B5EF4-FFF2-40B4-BE49-F238E27FC236}">
                <a16:creationId xmlns:a16="http://schemas.microsoft.com/office/drawing/2014/main" id="{CD78E13D-2283-4047-AFA5-5005F3C192B5}"/>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0387655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E0C06-B257-435C-BAC8-6A803CA21121}"/>
              </a:ext>
            </a:extLst>
          </p:cNvPr>
          <p:cNvSpPr>
            <a:spLocks noGrp="1"/>
          </p:cNvSpPr>
          <p:nvPr>
            <p:ph type="title"/>
          </p:nvPr>
        </p:nvSpPr>
        <p:spPr>
          <a:xfrm>
            <a:off x="1484311" y="685801"/>
            <a:ext cx="10018713" cy="941664"/>
          </a:xfrm>
        </p:spPr>
        <p:txBody>
          <a:bodyPr/>
          <a:lstStyle/>
          <a:p>
            <a:r>
              <a:rPr lang="en-AU" dirty="0"/>
              <a:t>Merits review to NCAT</a:t>
            </a:r>
          </a:p>
        </p:txBody>
      </p:sp>
      <p:sp>
        <p:nvSpPr>
          <p:cNvPr id="3" name="Content Placeholder 2">
            <a:extLst>
              <a:ext uri="{FF2B5EF4-FFF2-40B4-BE49-F238E27FC236}">
                <a16:creationId xmlns:a16="http://schemas.microsoft.com/office/drawing/2014/main" id="{B60F27B8-63A0-4F96-9233-90334989F213}"/>
              </a:ext>
            </a:extLst>
          </p:cNvPr>
          <p:cNvSpPr>
            <a:spLocks noGrp="1"/>
          </p:cNvSpPr>
          <p:nvPr>
            <p:ph idx="1"/>
          </p:nvPr>
        </p:nvSpPr>
        <p:spPr>
          <a:xfrm>
            <a:off x="1154954" y="1627465"/>
            <a:ext cx="9552735" cy="4706223"/>
          </a:xfrm>
        </p:spPr>
        <p:txBody>
          <a:bodyPr>
            <a:normAutofit fontScale="85000" lnSpcReduction="20000"/>
          </a:bodyPr>
          <a:lstStyle/>
          <a:p>
            <a:r>
              <a:rPr lang="en-AU" dirty="0"/>
              <a:t>Before NCAT, ILGA argued that the ordinary meaning of “mixed business” shop is a small grocery store selling a “mix” of goods. </a:t>
            </a:r>
          </a:p>
          <a:p>
            <a:r>
              <a:rPr lang="en-AU" dirty="0"/>
              <a:t>NCAT rejected ILGA’s interpretation of “mixed business”</a:t>
            </a:r>
          </a:p>
          <a:p>
            <a:r>
              <a:rPr lang="en-AU" dirty="0"/>
              <a:t>NCAT preferred Oxford Dictionary definition – a shop selling a wide variety of goods, often incorporating a newsagent, delicatessen etc and sometimes also a petrol station; a convenience store</a:t>
            </a:r>
          </a:p>
          <a:p>
            <a:r>
              <a:rPr lang="en-AU" dirty="0"/>
              <a:t>Essentially, it is a shop which, in addition to selling groceries and other merchandise,  incorporates some other type of business or activity such as a newsagent, deli, post office, café, takeaway food outlet</a:t>
            </a:r>
          </a:p>
          <a:p>
            <a:r>
              <a:rPr lang="en-AU" dirty="0"/>
              <a:t>That finding also consistent with Victorian line of authority in </a:t>
            </a:r>
            <a:r>
              <a:rPr lang="en-AU" u="sng" dirty="0" err="1"/>
              <a:t>Seldan</a:t>
            </a:r>
            <a:r>
              <a:rPr lang="en-AU" dirty="0"/>
              <a:t> and other cases.</a:t>
            </a:r>
            <a:endParaRPr lang="en-AU" u="sng" dirty="0"/>
          </a:p>
          <a:p>
            <a:r>
              <a:rPr lang="en-AU" dirty="0"/>
              <a:t>NCAT found that ILGA’s interpretation not “supported by the text of sec 31—would give little work to the additional words in sec 31” i.e. that the premises be used primarily for the retail sale of groceries or associated small items”</a:t>
            </a:r>
          </a:p>
          <a:p>
            <a:r>
              <a:rPr lang="en-AU" dirty="0"/>
              <a:t>Did not follow </a:t>
            </a:r>
            <a:r>
              <a:rPr lang="en-AU" u="sng" dirty="0"/>
              <a:t>MJ Trading</a:t>
            </a:r>
            <a:r>
              <a:rPr lang="en-AU" dirty="0"/>
              <a:t>, which simply applied one dictionary definition and did not consider the legislative history and Victorian cases.</a:t>
            </a:r>
          </a:p>
        </p:txBody>
      </p:sp>
      <p:sp>
        <p:nvSpPr>
          <p:cNvPr id="4" name="Slide Number Placeholder 3">
            <a:extLst>
              <a:ext uri="{FF2B5EF4-FFF2-40B4-BE49-F238E27FC236}">
                <a16:creationId xmlns:a16="http://schemas.microsoft.com/office/drawing/2014/main" id="{CDA929CA-5AC3-4FA1-9E24-D4866EEBA7BC}"/>
              </a:ext>
            </a:extLst>
          </p:cNvPr>
          <p:cNvSpPr>
            <a:spLocks noGrp="1"/>
          </p:cNvSpPr>
          <p:nvPr>
            <p:ph type="sldNum" sz="quarter" idx="12"/>
          </p:nvPr>
        </p:nvSpPr>
        <p:spPr/>
        <p:txBody>
          <a:bodyPr/>
          <a:lstStyle/>
          <a:p>
            <a:fld id="{D57F1E4F-1CFF-5643-939E-217C01CDF565}" type="slidenum">
              <a:rPr lang="en-US" smtClean="0"/>
              <a:pPr/>
              <a:t>50</a:t>
            </a:fld>
            <a:endParaRPr lang="en-US" dirty="0"/>
          </a:p>
        </p:txBody>
      </p:sp>
    </p:spTree>
    <p:extLst>
      <p:ext uri="{BB962C8B-B14F-4D97-AF65-F5344CB8AC3E}">
        <p14:creationId xmlns:p14="http://schemas.microsoft.com/office/powerpoint/2010/main" val="8348425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DF40F-D8DF-4845-AE4F-314940A65CB0}"/>
              </a:ext>
            </a:extLst>
          </p:cNvPr>
          <p:cNvSpPr>
            <a:spLocks noGrp="1"/>
          </p:cNvSpPr>
          <p:nvPr>
            <p:ph type="title"/>
          </p:nvPr>
        </p:nvSpPr>
        <p:spPr>
          <a:xfrm>
            <a:off x="1484311" y="685801"/>
            <a:ext cx="10018713" cy="874552"/>
          </a:xfrm>
        </p:spPr>
        <p:txBody>
          <a:bodyPr/>
          <a:lstStyle/>
          <a:p>
            <a:r>
              <a:rPr lang="en-AU" dirty="0"/>
              <a:t>cont.</a:t>
            </a:r>
          </a:p>
        </p:txBody>
      </p:sp>
      <p:sp>
        <p:nvSpPr>
          <p:cNvPr id="3" name="Content Placeholder 2">
            <a:extLst>
              <a:ext uri="{FF2B5EF4-FFF2-40B4-BE49-F238E27FC236}">
                <a16:creationId xmlns:a16="http://schemas.microsoft.com/office/drawing/2014/main" id="{C0945B6E-15D4-4BA0-B99C-DCCBB5251D3F}"/>
              </a:ext>
            </a:extLst>
          </p:cNvPr>
          <p:cNvSpPr>
            <a:spLocks noGrp="1"/>
          </p:cNvSpPr>
          <p:nvPr>
            <p:ph idx="1"/>
          </p:nvPr>
        </p:nvSpPr>
        <p:spPr>
          <a:xfrm>
            <a:off x="1154954" y="1677798"/>
            <a:ext cx="8825659" cy="4538444"/>
          </a:xfrm>
        </p:spPr>
        <p:txBody>
          <a:bodyPr anchor="ctr">
            <a:normAutofit fontScale="85000" lnSpcReduction="20000"/>
          </a:bodyPr>
          <a:lstStyle/>
          <a:p>
            <a:r>
              <a:rPr lang="en-AU" dirty="0"/>
              <a:t>Automatic removal of anti-live music conditions</a:t>
            </a:r>
          </a:p>
          <a:p>
            <a:r>
              <a:rPr lang="en-AU" dirty="0"/>
              <a:t>Liquor &amp; Gaming NSW review of live entertainment conditions from 11 December 2020</a:t>
            </a:r>
          </a:p>
          <a:p>
            <a:r>
              <a:rPr lang="en-AU" dirty="0"/>
              <a:t>Conditions to be reviewed and removed – conditions</a:t>
            </a:r>
          </a:p>
          <a:p>
            <a:pPr lvl="1">
              <a:buFont typeface="+mj-lt"/>
              <a:buAutoNum type="alphaLcParenR"/>
            </a:pPr>
            <a:r>
              <a:rPr lang="en-AU" dirty="0"/>
              <a:t>restricting genre of music (</a:t>
            </a:r>
            <a:r>
              <a:rPr lang="en-AU" dirty="0" err="1"/>
              <a:t>eg</a:t>
            </a:r>
            <a:r>
              <a:rPr lang="en-AU" dirty="0"/>
              <a:t> Terrigal Hotel condition “no live/rock bands”)</a:t>
            </a:r>
          </a:p>
          <a:p>
            <a:pPr lvl="1">
              <a:buFont typeface="+mj-lt"/>
              <a:buAutoNum type="alphaLcParenR"/>
            </a:pPr>
            <a:r>
              <a:rPr lang="en-AU" dirty="0"/>
              <a:t>Number of musicians, type of instruments</a:t>
            </a:r>
          </a:p>
          <a:p>
            <a:pPr lvl="1">
              <a:buFont typeface="+mj-lt"/>
              <a:buAutoNum type="alphaLcParenR"/>
            </a:pPr>
            <a:r>
              <a:rPr lang="en-AU" dirty="0"/>
              <a:t>Direction of play </a:t>
            </a:r>
          </a:p>
          <a:p>
            <a:pPr lvl="1">
              <a:buFont typeface="+mj-lt"/>
              <a:buAutoNum type="alphaLcParenR"/>
            </a:pPr>
            <a:r>
              <a:rPr lang="en-AU" dirty="0"/>
              <a:t>Prohibitions on live or amplified music</a:t>
            </a:r>
          </a:p>
          <a:p>
            <a:r>
              <a:rPr lang="en-AU" dirty="0"/>
              <a:t>Other conditions not automatically removed subject to a free “no application fee” review (subject to normal processes)</a:t>
            </a:r>
          </a:p>
          <a:p>
            <a:r>
              <a:rPr lang="en-AU" dirty="0"/>
              <a:t>Fee reductions for live music venues</a:t>
            </a:r>
          </a:p>
          <a:p>
            <a:r>
              <a:rPr lang="en-AU" dirty="0"/>
              <a:t>30-minute extra liquor service period for dedicated live music venues in the Sydney LGA, where live music performances occur</a:t>
            </a:r>
          </a:p>
          <a:p>
            <a:pPr marL="0" indent="0">
              <a:buNone/>
            </a:pPr>
            <a:endParaRPr lang="en-AU" dirty="0"/>
          </a:p>
        </p:txBody>
      </p:sp>
      <p:sp>
        <p:nvSpPr>
          <p:cNvPr id="4" name="Slide Number Placeholder 3">
            <a:extLst>
              <a:ext uri="{FF2B5EF4-FFF2-40B4-BE49-F238E27FC236}">
                <a16:creationId xmlns:a16="http://schemas.microsoft.com/office/drawing/2014/main" id="{A72A2FE7-A3BB-449B-9201-F6E847CE0F12}"/>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79579771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50F1A-ADFB-4238-93A5-F2CA5BB11955}"/>
              </a:ext>
            </a:extLst>
          </p:cNvPr>
          <p:cNvSpPr>
            <a:spLocks noGrp="1"/>
          </p:cNvSpPr>
          <p:nvPr>
            <p:ph type="title"/>
          </p:nvPr>
        </p:nvSpPr>
        <p:spPr/>
        <p:txBody>
          <a:bodyPr/>
          <a:lstStyle/>
          <a:p>
            <a:r>
              <a:rPr lang="en-AU" dirty="0"/>
              <a:t>Relaxing small bar rules from 11/12/2020</a:t>
            </a:r>
          </a:p>
        </p:txBody>
      </p:sp>
      <p:sp>
        <p:nvSpPr>
          <p:cNvPr id="3" name="Content Placeholder 2">
            <a:extLst>
              <a:ext uri="{FF2B5EF4-FFF2-40B4-BE49-F238E27FC236}">
                <a16:creationId xmlns:a16="http://schemas.microsoft.com/office/drawing/2014/main" id="{2B780849-1C9A-4729-8805-977AF7A5A5F8}"/>
              </a:ext>
            </a:extLst>
          </p:cNvPr>
          <p:cNvSpPr>
            <a:spLocks noGrp="1"/>
          </p:cNvSpPr>
          <p:nvPr>
            <p:ph idx="1"/>
          </p:nvPr>
        </p:nvSpPr>
        <p:spPr>
          <a:xfrm>
            <a:off x="1154954" y="2550254"/>
            <a:ext cx="8825659" cy="3469546"/>
          </a:xfrm>
        </p:spPr>
        <p:txBody>
          <a:bodyPr>
            <a:normAutofit fontScale="92500" lnSpcReduction="10000"/>
          </a:bodyPr>
          <a:lstStyle/>
          <a:p>
            <a:r>
              <a:rPr lang="en-AU" dirty="0"/>
              <a:t>Allowing minors in the company of a responsible adult during meal times, where meals are provided at a table</a:t>
            </a:r>
          </a:p>
          <a:p>
            <a:r>
              <a:rPr lang="en-AU" dirty="0"/>
              <a:t>New minors authorisation otherwise for small bars, up until midnight</a:t>
            </a:r>
          </a:p>
          <a:p>
            <a:r>
              <a:rPr lang="en-GB" dirty="0"/>
              <a:t>Interim approvals for small bars-similar to restaurants</a:t>
            </a:r>
            <a:endParaRPr lang="en-AU" dirty="0"/>
          </a:p>
          <a:p>
            <a:r>
              <a:rPr lang="en-GB" dirty="0"/>
              <a:t>Can open outside licensed trading hours (e.g. breakfast)</a:t>
            </a:r>
          </a:p>
          <a:p>
            <a:r>
              <a:rPr lang="en-AU" dirty="0"/>
              <a:t>Takeaway craft cocktails</a:t>
            </a:r>
          </a:p>
          <a:p>
            <a:r>
              <a:rPr lang="en-GB" dirty="0"/>
              <a:t>Note amended reg January 21-no regular adult entertainment of a sexual nature</a:t>
            </a:r>
            <a:endParaRPr lang="en-AU" dirty="0"/>
          </a:p>
        </p:txBody>
      </p:sp>
      <p:sp>
        <p:nvSpPr>
          <p:cNvPr id="4" name="Slide Number Placeholder 3">
            <a:extLst>
              <a:ext uri="{FF2B5EF4-FFF2-40B4-BE49-F238E27FC236}">
                <a16:creationId xmlns:a16="http://schemas.microsoft.com/office/drawing/2014/main" id="{DB71196C-37F4-41A5-86F4-7C59683BF028}"/>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45848811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0D6F5-6918-4403-A658-3423E46C20CB}"/>
              </a:ext>
            </a:extLst>
          </p:cNvPr>
          <p:cNvSpPr>
            <a:spLocks noGrp="1"/>
          </p:cNvSpPr>
          <p:nvPr>
            <p:ph type="title"/>
          </p:nvPr>
        </p:nvSpPr>
        <p:spPr/>
        <p:txBody>
          <a:bodyPr/>
          <a:lstStyle/>
          <a:p>
            <a:r>
              <a:rPr lang="en-AU" sz="2400" dirty="0"/>
              <a:t>From 1 January 2021 – new demerit points system / scrapping of Violent Venues Scheme / Minors Sanction Scheme / Three Strikes Scheme</a:t>
            </a:r>
          </a:p>
        </p:txBody>
      </p:sp>
      <p:sp>
        <p:nvSpPr>
          <p:cNvPr id="3" name="Content Placeholder 2">
            <a:extLst>
              <a:ext uri="{FF2B5EF4-FFF2-40B4-BE49-F238E27FC236}">
                <a16:creationId xmlns:a16="http://schemas.microsoft.com/office/drawing/2014/main" id="{90B548E5-93DB-4041-A89D-165D1DFEAD1F}"/>
              </a:ext>
            </a:extLst>
          </p:cNvPr>
          <p:cNvSpPr>
            <a:spLocks noGrp="1"/>
          </p:cNvSpPr>
          <p:nvPr>
            <p:ph idx="1"/>
          </p:nvPr>
        </p:nvSpPr>
        <p:spPr/>
        <p:txBody>
          <a:bodyPr/>
          <a:lstStyle/>
          <a:p>
            <a:r>
              <a:rPr lang="en-AU" dirty="0"/>
              <a:t>Delete existing Part 9A (Three Strikes)</a:t>
            </a:r>
          </a:p>
          <a:p>
            <a:r>
              <a:rPr lang="en-AU" dirty="0"/>
              <a:t>Delete existing Part 7 Division 4 (Minors Sanction Scheme)</a:t>
            </a:r>
          </a:p>
          <a:p>
            <a:r>
              <a:rPr lang="en-AU" dirty="0"/>
              <a:t>Delete Schedule 4 (Violent Venues Scheme)</a:t>
            </a:r>
          </a:p>
          <a:p>
            <a:r>
              <a:rPr lang="en-AU" dirty="0"/>
              <a:t>Existing strikes revoked but any remedial action taken previously continues</a:t>
            </a:r>
          </a:p>
          <a:p>
            <a:endParaRPr lang="en-AU" dirty="0"/>
          </a:p>
        </p:txBody>
      </p:sp>
      <p:sp>
        <p:nvSpPr>
          <p:cNvPr id="4" name="Slide Number Placeholder 3">
            <a:extLst>
              <a:ext uri="{FF2B5EF4-FFF2-40B4-BE49-F238E27FC236}">
                <a16:creationId xmlns:a16="http://schemas.microsoft.com/office/drawing/2014/main" id="{1E2357FA-E2E7-44A0-A127-B7BDCAE413E1}"/>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392605577"/>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931D2-A4A5-4F15-AA42-528DEF6BB007}"/>
              </a:ext>
            </a:extLst>
          </p:cNvPr>
          <p:cNvSpPr>
            <a:spLocks noGrp="1"/>
          </p:cNvSpPr>
          <p:nvPr>
            <p:ph type="title"/>
          </p:nvPr>
        </p:nvSpPr>
        <p:spPr/>
        <p:txBody>
          <a:bodyPr/>
          <a:lstStyle/>
          <a:p>
            <a:r>
              <a:rPr lang="en-AU" dirty="0"/>
              <a:t>cont.</a:t>
            </a:r>
          </a:p>
        </p:txBody>
      </p:sp>
      <p:sp>
        <p:nvSpPr>
          <p:cNvPr id="3" name="Content Placeholder 2">
            <a:extLst>
              <a:ext uri="{FF2B5EF4-FFF2-40B4-BE49-F238E27FC236}">
                <a16:creationId xmlns:a16="http://schemas.microsoft.com/office/drawing/2014/main" id="{409BDB74-B463-47A7-B338-F21DCA3CC4BC}"/>
              </a:ext>
            </a:extLst>
          </p:cNvPr>
          <p:cNvSpPr>
            <a:spLocks noGrp="1"/>
          </p:cNvSpPr>
          <p:nvPr>
            <p:ph idx="1"/>
          </p:nvPr>
        </p:nvSpPr>
        <p:spPr/>
        <p:txBody>
          <a:bodyPr>
            <a:normAutofit fontScale="85000" lnSpcReduction="20000"/>
          </a:bodyPr>
          <a:lstStyle/>
          <a:p>
            <a:r>
              <a:rPr lang="en-AU" dirty="0"/>
              <a:t>Note new “demerit offences” – only apply if the offence occurs on or after 1 January 2021</a:t>
            </a:r>
          </a:p>
          <a:p>
            <a:r>
              <a:rPr lang="en-AU" dirty="0"/>
              <a:t>Category 1 “demerit offences” carry one demerit point</a:t>
            </a:r>
          </a:p>
          <a:p>
            <a:pPr lvl="1">
              <a:buFont typeface="Wingdings" panose="05000000000000000000" pitchFamily="2" charset="2"/>
              <a:buChar char="§"/>
            </a:pPr>
            <a:r>
              <a:rPr lang="en-AU" dirty="0"/>
              <a:t>Trading beyond permitted hours</a:t>
            </a:r>
          </a:p>
          <a:p>
            <a:pPr lvl="1">
              <a:buFont typeface="Wingdings" panose="05000000000000000000" pitchFamily="2" charset="2"/>
              <a:buChar char="§"/>
            </a:pPr>
            <a:r>
              <a:rPr lang="en-AU" dirty="0"/>
              <a:t>Breaching any lockout requirements</a:t>
            </a:r>
          </a:p>
          <a:p>
            <a:pPr lvl="1">
              <a:buFont typeface="Wingdings" panose="05000000000000000000" pitchFamily="2" charset="2"/>
              <a:buChar char="§"/>
            </a:pPr>
            <a:r>
              <a:rPr lang="en-AU" dirty="0"/>
              <a:t>Permit sale of drugs</a:t>
            </a:r>
          </a:p>
          <a:p>
            <a:pPr lvl="1">
              <a:buFont typeface="Wingdings" panose="05000000000000000000" pitchFamily="2" charset="2"/>
              <a:buChar char="§"/>
            </a:pPr>
            <a:r>
              <a:rPr lang="en-AU" dirty="0"/>
              <a:t>Permit intoxication/permit violent or quarrelsome conduct</a:t>
            </a:r>
          </a:p>
          <a:p>
            <a:pPr lvl="1">
              <a:buFont typeface="Wingdings" panose="05000000000000000000" pitchFamily="2" charset="2"/>
              <a:buChar char="§"/>
            </a:pPr>
            <a:r>
              <a:rPr lang="en-GB" dirty="0"/>
              <a:t>Miscellaneous other (e.g. not comply with section 75 direction)</a:t>
            </a:r>
            <a:endParaRPr lang="en-AU" dirty="0"/>
          </a:p>
          <a:p>
            <a:pPr indent="-285750">
              <a:buFont typeface="Century Gothic" panose="020B0502020202020204" pitchFamily="34" charset="0"/>
              <a:buChar char="►"/>
            </a:pPr>
            <a:r>
              <a:rPr lang="en-AU" dirty="0"/>
              <a:t>Category 2 demerit offences carry two demerit points. These are for sale, supply liquor to minor</a:t>
            </a:r>
          </a:p>
          <a:p>
            <a:pPr marL="457200" lvl="1" indent="0">
              <a:buNone/>
            </a:pPr>
            <a:endParaRPr lang="en-AU" dirty="0"/>
          </a:p>
          <a:p>
            <a:pPr marL="457200" lvl="1" indent="0">
              <a:buNone/>
            </a:pPr>
            <a:endParaRPr lang="en-AU" dirty="0"/>
          </a:p>
          <a:p>
            <a:pPr lvl="1"/>
            <a:endParaRPr lang="en-AU" sz="1800" dirty="0"/>
          </a:p>
        </p:txBody>
      </p:sp>
      <p:sp>
        <p:nvSpPr>
          <p:cNvPr id="4" name="Slide Number Placeholder 3">
            <a:extLst>
              <a:ext uri="{FF2B5EF4-FFF2-40B4-BE49-F238E27FC236}">
                <a16:creationId xmlns:a16="http://schemas.microsoft.com/office/drawing/2014/main" id="{62C794A4-C12C-4738-8580-29E503A49410}"/>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725177254"/>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395</TotalTime>
  <Words>5708</Words>
  <Application>Microsoft Office PowerPoint</Application>
  <PresentationFormat>Widescreen</PresentationFormat>
  <Paragraphs>446</Paragraphs>
  <Slides>50</Slides>
  <Notes>50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Arial</vt:lpstr>
      <vt:lpstr>Calibri</vt:lpstr>
      <vt:lpstr>Century Gothic</vt:lpstr>
      <vt:lpstr>Corbel</vt:lpstr>
      <vt:lpstr>Wingdings</vt:lpstr>
      <vt:lpstr>Parallax</vt:lpstr>
      <vt:lpstr>MAJOR CHANGES TO NSW LIQUOR &amp; GAMING LEGISLATION AND IMPORTANT CASES</vt:lpstr>
      <vt:lpstr>PowerPoint Presentation</vt:lpstr>
      <vt:lpstr>Joint Select Committee on Sydney’s Night-time Economy Tables Report in 2019 with 40 recommendations including:</vt:lpstr>
      <vt:lpstr>cont.</vt:lpstr>
      <vt:lpstr>Sydney 24-hour Economy Strategy</vt:lpstr>
      <vt:lpstr>cont.</vt:lpstr>
      <vt:lpstr>Relaxing small bar rules from 11/12/2020</vt:lpstr>
      <vt:lpstr>From 1 January 2021 – new demerit points system / scrapping of Violent Venues Scheme / Minors Sanction Scheme / Three Strikes Scheme</vt:lpstr>
      <vt:lpstr>cont.</vt:lpstr>
      <vt:lpstr>cont.</vt:lpstr>
      <vt:lpstr>cont.</vt:lpstr>
      <vt:lpstr>Prescribed complaint procedure</vt:lpstr>
      <vt:lpstr>cont.</vt:lpstr>
      <vt:lpstr>Remedial Action</vt:lpstr>
      <vt:lpstr>cont.</vt:lpstr>
      <vt:lpstr>Notice Provisions</vt:lpstr>
      <vt:lpstr>NCAT Review</vt:lpstr>
      <vt:lpstr>Procedure for Removal of Demerit Points</vt:lpstr>
      <vt:lpstr>Demerit Points and Risk-based Licensing Fees</vt:lpstr>
      <vt:lpstr>The Liquor Freeze</vt:lpstr>
      <vt:lpstr>Cumulative Impact Assessments</vt:lpstr>
      <vt:lpstr>cont.</vt:lpstr>
      <vt:lpstr>cont.</vt:lpstr>
      <vt:lpstr>Interim Guideline 6.1 (June 2020) Draft CIA for Sydney LGA (from April 2021)</vt:lpstr>
      <vt:lpstr>Hot Zones</vt:lpstr>
      <vt:lpstr>cont.</vt:lpstr>
      <vt:lpstr>Same-day deliveries – starting 1/07/2021</vt:lpstr>
      <vt:lpstr>Other Changes</vt:lpstr>
      <vt:lpstr>Guideline 14 </vt:lpstr>
      <vt:lpstr>After-midnight gaming</vt:lpstr>
      <vt:lpstr>cont.</vt:lpstr>
      <vt:lpstr>Guideline 16</vt:lpstr>
      <vt:lpstr>cont.</vt:lpstr>
      <vt:lpstr>Gaming Machines Amendment (Gambling Harm Minimisation) Bill</vt:lpstr>
      <vt:lpstr>cont.</vt:lpstr>
      <vt:lpstr>Dee Why RSL</vt:lpstr>
      <vt:lpstr>cont.</vt:lpstr>
      <vt:lpstr>cont.</vt:lpstr>
      <vt:lpstr>cont.</vt:lpstr>
      <vt:lpstr>Dee Why RSL Conditions</vt:lpstr>
      <vt:lpstr>cont.</vt:lpstr>
      <vt:lpstr>ALH Case</vt:lpstr>
      <vt:lpstr>cont.</vt:lpstr>
      <vt:lpstr>cont.</vt:lpstr>
      <vt:lpstr>Henadeck Pty Ltd v ILGA [2020] NSWCATAP 200</vt:lpstr>
      <vt:lpstr>cont.</vt:lpstr>
      <vt:lpstr>cont.</vt:lpstr>
      <vt:lpstr>D&amp;D Natural Health [2020] NCAT Decision</vt:lpstr>
      <vt:lpstr>cont.</vt:lpstr>
      <vt:lpstr>Merits review to NCAT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MAJOR CHANGES TO NSW LIQUOR &amp; GAMING LEGISLATION AND IMPORTANT CASES</dc:title>
  <dc:creator>Accounts</dc:creator>
  <cp:lastModifiedBy>Alex Kay</cp:lastModifiedBy>
  <cp:revision>50</cp:revision>
  <cp:lastPrinted>2021-03-03T23:27:09Z</cp:lastPrinted>
  <dcterms:created xsi:type="dcterms:W3CDTF">2021-02-15T22:04:30Z</dcterms:created>
  <dcterms:modified xsi:type="dcterms:W3CDTF">2021-03-10T02:55:00Z</dcterms:modified>
</cp:coreProperties>
</file>