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47"/>
  </p:notesMasterIdLst>
  <p:sldIdLst>
    <p:sldId id="256" r:id="rId2"/>
    <p:sldId id="257" r:id="rId3"/>
    <p:sldId id="258" r:id="rId4"/>
    <p:sldId id="266" r:id="rId5"/>
    <p:sldId id="267" r:id="rId6"/>
    <p:sldId id="268" r:id="rId7"/>
    <p:sldId id="269" r:id="rId8"/>
    <p:sldId id="270" r:id="rId9"/>
    <p:sldId id="271" r:id="rId10"/>
    <p:sldId id="272" r:id="rId11"/>
    <p:sldId id="283" r:id="rId12"/>
    <p:sldId id="284" r:id="rId13"/>
    <p:sldId id="285" r:id="rId14"/>
    <p:sldId id="301" r:id="rId15"/>
    <p:sldId id="302" r:id="rId16"/>
    <p:sldId id="273" r:id="rId17"/>
    <p:sldId id="274" r:id="rId18"/>
    <p:sldId id="286" r:id="rId19"/>
    <p:sldId id="287" r:id="rId20"/>
    <p:sldId id="288" r:id="rId21"/>
    <p:sldId id="289" r:id="rId22"/>
    <p:sldId id="290" r:id="rId23"/>
    <p:sldId id="291" r:id="rId24"/>
    <p:sldId id="292" r:id="rId25"/>
    <p:sldId id="295" r:id="rId26"/>
    <p:sldId id="296" r:id="rId27"/>
    <p:sldId id="297" r:id="rId28"/>
    <p:sldId id="275" r:id="rId29"/>
    <p:sldId id="276" r:id="rId30"/>
    <p:sldId id="277" r:id="rId31"/>
    <p:sldId id="278" r:id="rId32"/>
    <p:sldId id="281" r:id="rId33"/>
    <p:sldId id="282" r:id="rId34"/>
    <p:sldId id="298" r:id="rId35"/>
    <p:sldId id="259" r:id="rId36"/>
    <p:sldId id="260" r:id="rId37"/>
    <p:sldId id="264" r:id="rId38"/>
    <p:sldId id="261" r:id="rId39"/>
    <p:sldId id="293" r:id="rId40"/>
    <p:sldId id="265" r:id="rId41"/>
    <p:sldId id="294" r:id="rId42"/>
    <p:sldId id="262" r:id="rId43"/>
    <p:sldId id="263" r:id="rId44"/>
    <p:sldId id="299" r:id="rId45"/>
    <p:sldId id="300" r:id="rId46"/>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BCECB55-9C60-45A8-8A77-BAC89BECAEC2}" type="datetimeFigureOut">
              <a:rPr lang="en-AU" smtClean="0"/>
              <a:t>12/03/2019</a:t>
            </a:fld>
            <a:endParaRPr lang="en-AU"/>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9093A19-1E89-49A9-8BE4-4C186BBBFBA5}" type="slidenum">
              <a:rPr lang="en-AU" smtClean="0"/>
              <a:t>‹#›</a:t>
            </a:fld>
            <a:endParaRPr lang="en-AU"/>
          </a:p>
        </p:txBody>
      </p:sp>
    </p:spTree>
    <p:extLst>
      <p:ext uri="{BB962C8B-B14F-4D97-AF65-F5344CB8AC3E}">
        <p14:creationId xmlns:p14="http://schemas.microsoft.com/office/powerpoint/2010/main" val="1997646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a:t>
            </a:fld>
            <a:endParaRPr lang="en-AU"/>
          </a:p>
        </p:txBody>
      </p:sp>
    </p:spTree>
    <p:extLst>
      <p:ext uri="{BB962C8B-B14F-4D97-AF65-F5344CB8AC3E}">
        <p14:creationId xmlns:p14="http://schemas.microsoft.com/office/powerpoint/2010/main" val="22410923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10</a:t>
            </a:fld>
            <a:endParaRPr lang="en-AU"/>
          </a:p>
        </p:txBody>
      </p:sp>
    </p:spTree>
    <p:extLst>
      <p:ext uri="{BB962C8B-B14F-4D97-AF65-F5344CB8AC3E}">
        <p14:creationId xmlns:p14="http://schemas.microsoft.com/office/powerpoint/2010/main" val="1000390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11</a:t>
            </a:fld>
            <a:endParaRPr lang="en-AU"/>
          </a:p>
        </p:txBody>
      </p:sp>
    </p:spTree>
    <p:extLst>
      <p:ext uri="{BB962C8B-B14F-4D97-AF65-F5344CB8AC3E}">
        <p14:creationId xmlns:p14="http://schemas.microsoft.com/office/powerpoint/2010/main" val="4016585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12</a:t>
            </a:fld>
            <a:endParaRPr lang="en-AU"/>
          </a:p>
        </p:txBody>
      </p:sp>
    </p:spTree>
    <p:extLst>
      <p:ext uri="{BB962C8B-B14F-4D97-AF65-F5344CB8AC3E}">
        <p14:creationId xmlns:p14="http://schemas.microsoft.com/office/powerpoint/2010/main" val="344673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13</a:t>
            </a:fld>
            <a:endParaRPr lang="en-AU"/>
          </a:p>
        </p:txBody>
      </p:sp>
    </p:spTree>
    <p:extLst>
      <p:ext uri="{BB962C8B-B14F-4D97-AF65-F5344CB8AC3E}">
        <p14:creationId xmlns:p14="http://schemas.microsoft.com/office/powerpoint/2010/main" val="243334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16</a:t>
            </a:fld>
            <a:endParaRPr lang="en-AU"/>
          </a:p>
        </p:txBody>
      </p:sp>
    </p:spTree>
    <p:extLst>
      <p:ext uri="{BB962C8B-B14F-4D97-AF65-F5344CB8AC3E}">
        <p14:creationId xmlns:p14="http://schemas.microsoft.com/office/powerpoint/2010/main" val="2582041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17</a:t>
            </a:fld>
            <a:endParaRPr lang="en-AU"/>
          </a:p>
        </p:txBody>
      </p:sp>
    </p:spTree>
    <p:extLst>
      <p:ext uri="{BB962C8B-B14F-4D97-AF65-F5344CB8AC3E}">
        <p14:creationId xmlns:p14="http://schemas.microsoft.com/office/powerpoint/2010/main" val="1638893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18</a:t>
            </a:fld>
            <a:endParaRPr lang="en-AU"/>
          </a:p>
        </p:txBody>
      </p:sp>
    </p:spTree>
    <p:extLst>
      <p:ext uri="{BB962C8B-B14F-4D97-AF65-F5344CB8AC3E}">
        <p14:creationId xmlns:p14="http://schemas.microsoft.com/office/powerpoint/2010/main" val="1015489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19</a:t>
            </a:fld>
            <a:endParaRPr lang="en-AU"/>
          </a:p>
        </p:txBody>
      </p:sp>
    </p:spTree>
    <p:extLst>
      <p:ext uri="{BB962C8B-B14F-4D97-AF65-F5344CB8AC3E}">
        <p14:creationId xmlns:p14="http://schemas.microsoft.com/office/powerpoint/2010/main" val="1485864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20</a:t>
            </a:fld>
            <a:endParaRPr lang="en-AU"/>
          </a:p>
        </p:txBody>
      </p:sp>
    </p:spTree>
    <p:extLst>
      <p:ext uri="{BB962C8B-B14F-4D97-AF65-F5344CB8AC3E}">
        <p14:creationId xmlns:p14="http://schemas.microsoft.com/office/powerpoint/2010/main" val="3819511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21</a:t>
            </a:fld>
            <a:endParaRPr lang="en-AU"/>
          </a:p>
        </p:txBody>
      </p:sp>
    </p:spTree>
    <p:extLst>
      <p:ext uri="{BB962C8B-B14F-4D97-AF65-F5344CB8AC3E}">
        <p14:creationId xmlns:p14="http://schemas.microsoft.com/office/powerpoint/2010/main" val="2162162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a:t>
            </a:fld>
            <a:endParaRPr lang="en-AU"/>
          </a:p>
        </p:txBody>
      </p:sp>
    </p:spTree>
    <p:extLst>
      <p:ext uri="{BB962C8B-B14F-4D97-AF65-F5344CB8AC3E}">
        <p14:creationId xmlns:p14="http://schemas.microsoft.com/office/powerpoint/2010/main" val="1580514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22</a:t>
            </a:fld>
            <a:endParaRPr lang="en-AU"/>
          </a:p>
        </p:txBody>
      </p:sp>
    </p:spTree>
    <p:extLst>
      <p:ext uri="{BB962C8B-B14F-4D97-AF65-F5344CB8AC3E}">
        <p14:creationId xmlns:p14="http://schemas.microsoft.com/office/powerpoint/2010/main" val="948068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23</a:t>
            </a:fld>
            <a:endParaRPr lang="en-AU"/>
          </a:p>
        </p:txBody>
      </p:sp>
    </p:spTree>
    <p:extLst>
      <p:ext uri="{BB962C8B-B14F-4D97-AF65-F5344CB8AC3E}">
        <p14:creationId xmlns:p14="http://schemas.microsoft.com/office/powerpoint/2010/main" val="38991726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24</a:t>
            </a:fld>
            <a:endParaRPr lang="en-AU"/>
          </a:p>
        </p:txBody>
      </p:sp>
    </p:spTree>
    <p:extLst>
      <p:ext uri="{BB962C8B-B14F-4D97-AF65-F5344CB8AC3E}">
        <p14:creationId xmlns:p14="http://schemas.microsoft.com/office/powerpoint/2010/main" val="32997312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25</a:t>
            </a:fld>
            <a:endParaRPr lang="en-AU"/>
          </a:p>
        </p:txBody>
      </p:sp>
    </p:spTree>
    <p:extLst>
      <p:ext uri="{BB962C8B-B14F-4D97-AF65-F5344CB8AC3E}">
        <p14:creationId xmlns:p14="http://schemas.microsoft.com/office/powerpoint/2010/main" val="31979196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26</a:t>
            </a:fld>
            <a:endParaRPr lang="en-AU"/>
          </a:p>
        </p:txBody>
      </p:sp>
    </p:spTree>
    <p:extLst>
      <p:ext uri="{BB962C8B-B14F-4D97-AF65-F5344CB8AC3E}">
        <p14:creationId xmlns:p14="http://schemas.microsoft.com/office/powerpoint/2010/main" val="12646813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28</a:t>
            </a:fld>
            <a:endParaRPr lang="en-AU"/>
          </a:p>
        </p:txBody>
      </p:sp>
    </p:spTree>
    <p:extLst>
      <p:ext uri="{BB962C8B-B14F-4D97-AF65-F5344CB8AC3E}">
        <p14:creationId xmlns:p14="http://schemas.microsoft.com/office/powerpoint/2010/main" val="22863130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29</a:t>
            </a:fld>
            <a:endParaRPr lang="en-AU"/>
          </a:p>
        </p:txBody>
      </p:sp>
    </p:spTree>
    <p:extLst>
      <p:ext uri="{BB962C8B-B14F-4D97-AF65-F5344CB8AC3E}">
        <p14:creationId xmlns:p14="http://schemas.microsoft.com/office/powerpoint/2010/main" val="12634296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30</a:t>
            </a:fld>
            <a:endParaRPr lang="en-AU"/>
          </a:p>
        </p:txBody>
      </p:sp>
    </p:spTree>
    <p:extLst>
      <p:ext uri="{BB962C8B-B14F-4D97-AF65-F5344CB8AC3E}">
        <p14:creationId xmlns:p14="http://schemas.microsoft.com/office/powerpoint/2010/main" val="22497307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31</a:t>
            </a:fld>
            <a:endParaRPr lang="en-AU"/>
          </a:p>
        </p:txBody>
      </p:sp>
    </p:spTree>
    <p:extLst>
      <p:ext uri="{BB962C8B-B14F-4D97-AF65-F5344CB8AC3E}">
        <p14:creationId xmlns:p14="http://schemas.microsoft.com/office/powerpoint/2010/main" val="643625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32</a:t>
            </a:fld>
            <a:endParaRPr lang="en-AU"/>
          </a:p>
        </p:txBody>
      </p:sp>
    </p:spTree>
    <p:extLst>
      <p:ext uri="{BB962C8B-B14F-4D97-AF65-F5344CB8AC3E}">
        <p14:creationId xmlns:p14="http://schemas.microsoft.com/office/powerpoint/2010/main" val="4093042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a:t>
            </a:fld>
            <a:endParaRPr lang="en-AU"/>
          </a:p>
        </p:txBody>
      </p:sp>
    </p:spTree>
    <p:extLst>
      <p:ext uri="{BB962C8B-B14F-4D97-AF65-F5344CB8AC3E}">
        <p14:creationId xmlns:p14="http://schemas.microsoft.com/office/powerpoint/2010/main" val="40732064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33</a:t>
            </a:fld>
            <a:endParaRPr lang="en-AU"/>
          </a:p>
        </p:txBody>
      </p:sp>
    </p:spTree>
    <p:extLst>
      <p:ext uri="{BB962C8B-B14F-4D97-AF65-F5344CB8AC3E}">
        <p14:creationId xmlns:p14="http://schemas.microsoft.com/office/powerpoint/2010/main" val="23397310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35</a:t>
            </a:fld>
            <a:endParaRPr lang="en-AU"/>
          </a:p>
        </p:txBody>
      </p:sp>
    </p:spTree>
    <p:extLst>
      <p:ext uri="{BB962C8B-B14F-4D97-AF65-F5344CB8AC3E}">
        <p14:creationId xmlns:p14="http://schemas.microsoft.com/office/powerpoint/2010/main" val="1737523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36</a:t>
            </a:fld>
            <a:endParaRPr lang="en-AU"/>
          </a:p>
        </p:txBody>
      </p:sp>
    </p:spTree>
    <p:extLst>
      <p:ext uri="{BB962C8B-B14F-4D97-AF65-F5344CB8AC3E}">
        <p14:creationId xmlns:p14="http://schemas.microsoft.com/office/powerpoint/2010/main" val="28026152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37</a:t>
            </a:fld>
            <a:endParaRPr lang="en-AU"/>
          </a:p>
        </p:txBody>
      </p:sp>
    </p:spTree>
    <p:extLst>
      <p:ext uri="{BB962C8B-B14F-4D97-AF65-F5344CB8AC3E}">
        <p14:creationId xmlns:p14="http://schemas.microsoft.com/office/powerpoint/2010/main" val="35522123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38</a:t>
            </a:fld>
            <a:endParaRPr lang="en-AU"/>
          </a:p>
        </p:txBody>
      </p:sp>
    </p:spTree>
    <p:extLst>
      <p:ext uri="{BB962C8B-B14F-4D97-AF65-F5344CB8AC3E}">
        <p14:creationId xmlns:p14="http://schemas.microsoft.com/office/powerpoint/2010/main" val="41708437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39</a:t>
            </a:fld>
            <a:endParaRPr lang="en-AU"/>
          </a:p>
        </p:txBody>
      </p:sp>
    </p:spTree>
    <p:extLst>
      <p:ext uri="{BB962C8B-B14F-4D97-AF65-F5344CB8AC3E}">
        <p14:creationId xmlns:p14="http://schemas.microsoft.com/office/powerpoint/2010/main" val="39238634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40</a:t>
            </a:fld>
            <a:endParaRPr lang="en-AU"/>
          </a:p>
        </p:txBody>
      </p:sp>
    </p:spTree>
    <p:extLst>
      <p:ext uri="{BB962C8B-B14F-4D97-AF65-F5344CB8AC3E}">
        <p14:creationId xmlns:p14="http://schemas.microsoft.com/office/powerpoint/2010/main" val="21695413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41</a:t>
            </a:fld>
            <a:endParaRPr lang="en-AU"/>
          </a:p>
        </p:txBody>
      </p:sp>
    </p:spTree>
    <p:extLst>
      <p:ext uri="{BB962C8B-B14F-4D97-AF65-F5344CB8AC3E}">
        <p14:creationId xmlns:p14="http://schemas.microsoft.com/office/powerpoint/2010/main" val="33023847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42</a:t>
            </a:fld>
            <a:endParaRPr lang="en-AU"/>
          </a:p>
        </p:txBody>
      </p:sp>
    </p:spTree>
    <p:extLst>
      <p:ext uri="{BB962C8B-B14F-4D97-AF65-F5344CB8AC3E}">
        <p14:creationId xmlns:p14="http://schemas.microsoft.com/office/powerpoint/2010/main" val="10030806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43</a:t>
            </a:fld>
            <a:endParaRPr lang="en-AU"/>
          </a:p>
        </p:txBody>
      </p:sp>
    </p:spTree>
    <p:extLst>
      <p:ext uri="{BB962C8B-B14F-4D97-AF65-F5344CB8AC3E}">
        <p14:creationId xmlns:p14="http://schemas.microsoft.com/office/powerpoint/2010/main" val="108159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4</a:t>
            </a:fld>
            <a:endParaRPr lang="en-AU"/>
          </a:p>
        </p:txBody>
      </p:sp>
    </p:spTree>
    <p:extLst>
      <p:ext uri="{BB962C8B-B14F-4D97-AF65-F5344CB8AC3E}">
        <p14:creationId xmlns:p14="http://schemas.microsoft.com/office/powerpoint/2010/main" val="3012584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5</a:t>
            </a:fld>
            <a:endParaRPr lang="en-AU"/>
          </a:p>
        </p:txBody>
      </p:sp>
    </p:spTree>
    <p:extLst>
      <p:ext uri="{BB962C8B-B14F-4D97-AF65-F5344CB8AC3E}">
        <p14:creationId xmlns:p14="http://schemas.microsoft.com/office/powerpoint/2010/main" val="3915854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6</a:t>
            </a:fld>
            <a:endParaRPr lang="en-AU"/>
          </a:p>
        </p:txBody>
      </p:sp>
    </p:spTree>
    <p:extLst>
      <p:ext uri="{BB962C8B-B14F-4D97-AF65-F5344CB8AC3E}">
        <p14:creationId xmlns:p14="http://schemas.microsoft.com/office/powerpoint/2010/main" val="2804129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7</a:t>
            </a:fld>
            <a:endParaRPr lang="en-AU"/>
          </a:p>
        </p:txBody>
      </p:sp>
    </p:spTree>
    <p:extLst>
      <p:ext uri="{BB962C8B-B14F-4D97-AF65-F5344CB8AC3E}">
        <p14:creationId xmlns:p14="http://schemas.microsoft.com/office/powerpoint/2010/main" val="3212191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8</a:t>
            </a:fld>
            <a:endParaRPr lang="en-AU"/>
          </a:p>
        </p:txBody>
      </p:sp>
    </p:spTree>
    <p:extLst>
      <p:ext uri="{BB962C8B-B14F-4D97-AF65-F5344CB8AC3E}">
        <p14:creationId xmlns:p14="http://schemas.microsoft.com/office/powerpoint/2010/main" val="2459615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9093A19-1E89-49A9-8BE4-4C186BBBFBA5}" type="slidenum">
              <a:rPr lang="en-AU" smtClean="0"/>
              <a:t>9</a:t>
            </a:fld>
            <a:endParaRPr lang="en-AU"/>
          </a:p>
        </p:txBody>
      </p:sp>
    </p:spTree>
    <p:extLst>
      <p:ext uri="{BB962C8B-B14F-4D97-AF65-F5344CB8AC3E}">
        <p14:creationId xmlns:p14="http://schemas.microsoft.com/office/powerpoint/2010/main" val="3552751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A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168652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4C4FAEA-545A-4515-AE29-662E990BA5E3}" type="datetimeFigureOut">
              <a:rPr lang="en-AU" smtClean="0"/>
              <a:t>12/03/2019</a:t>
            </a:fld>
            <a:endParaRPr lang="en-AU"/>
          </a:p>
        </p:txBody>
      </p:sp>
      <p:sp>
        <p:nvSpPr>
          <p:cNvPr id="6" name="Footer Placeholder 5"/>
          <p:cNvSpPr>
            <a:spLocks noGrp="1"/>
          </p:cNvSpPr>
          <p:nvPr>
            <p:ph type="ftr" sz="quarter" idx="11"/>
          </p:nvPr>
        </p:nvSpPr>
        <p:spPr/>
        <p:txBody>
          <a:bodyPr/>
          <a:lstStyle/>
          <a:p>
            <a:endParaRPr lang="en-A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907510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p:txBody>
          <a:bodyPr/>
          <a:lstStyle/>
          <a:p>
            <a:endParaRPr lang="en-A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3692542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p:txBody>
          <a:bodyPr/>
          <a:lstStyle/>
          <a:p>
            <a:endParaRPr lang="en-A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1892121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p:txBody>
          <a:bodyPr/>
          <a:lstStyle/>
          <a:p>
            <a:endParaRPr lang="en-A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3003473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4C4FAEA-545A-4515-AE29-662E990BA5E3}" type="datetimeFigureOut">
              <a:rPr lang="en-AU" smtClean="0"/>
              <a:t>12/03/2019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579654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4C4FAEA-545A-4515-AE29-662E990BA5E3}" type="datetimeFigureOut">
              <a:rPr lang="en-AU" smtClean="0"/>
              <a:t>12/03/2019</a:t>
            </a:fld>
            <a:endParaRPr lang="en-AU"/>
          </a:p>
        </p:txBody>
      </p:sp>
      <p:sp>
        <p:nvSpPr>
          <p:cNvPr id="8" name="Footer Placeholder 7"/>
          <p:cNvSpPr>
            <a:spLocks noGrp="1"/>
          </p:cNvSpPr>
          <p:nvPr>
            <p:ph type="ftr" sz="quarter" idx="11"/>
          </p:nvPr>
        </p:nvSpPr>
        <p:spPr>
          <a:xfrm>
            <a:off x="561111" y="6391838"/>
            <a:ext cx="3644282" cy="304801"/>
          </a:xfrm>
        </p:spPr>
        <p:txBody>
          <a:bodyPr/>
          <a:lstStyle/>
          <a:p>
            <a:endParaRPr lang="en-AU"/>
          </a:p>
        </p:txBody>
      </p:sp>
      <p:sp>
        <p:nvSpPr>
          <p:cNvPr id="9" name="Slide Number Placeholder 8"/>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2722918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2580332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p:txBody>
          <a:bodyPr/>
          <a:lstStyle/>
          <a:p>
            <a:endParaRPr lang="en-A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148061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52277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C4FAEA-545A-4515-AE29-662E990BA5E3}" type="datetimeFigureOut">
              <a:rPr lang="en-AU" smtClean="0"/>
              <a:t>12/03/2019</a:t>
            </a:fld>
            <a:endParaRPr lang="en-AU"/>
          </a:p>
        </p:txBody>
      </p:sp>
      <p:sp>
        <p:nvSpPr>
          <p:cNvPr id="5" name="Footer Placeholder 4"/>
          <p:cNvSpPr>
            <a:spLocks noGrp="1"/>
          </p:cNvSpPr>
          <p:nvPr>
            <p:ph type="ftr" sz="quarter" idx="11"/>
          </p:nvPr>
        </p:nvSpPr>
        <p:spPr/>
        <p:txBody>
          <a:bodyPr/>
          <a:lstStyle/>
          <a:p>
            <a:endParaRPr lang="en-A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371383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C4FAEA-545A-4515-AE29-662E990BA5E3}" type="datetimeFigureOut">
              <a:rPr lang="en-AU" smtClean="0"/>
              <a:t>12/03/2019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1305511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C4FAEA-545A-4515-AE29-662E990BA5E3}" type="datetimeFigureOut">
              <a:rPr lang="en-AU" smtClean="0"/>
              <a:t>12/03/2019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1525277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C4FAEA-545A-4515-AE29-662E990BA5E3}" type="datetimeFigureOut">
              <a:rPr lang="en-AU" smtClean="0"/>
              <a:t>12/03/2019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313159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C4FAEA-545A-4515-AE29-662E990BA5E3}" type="datetimeFigureOut">
              <a:rPr lang="en-AU" smtClean="0"/>
              <a:t>12/03/2019</a:t>
            </a:fld>
            <a:endParaRPr lang="en-AU"/>
          </a:p>
        </p:txBody>
      </p:sp>
      <p:sp>
        <p:nvSpPr>
          <p:cNvPr id="3" name="Footer Placeholder 2"/>
          <p:cNvSpPr>
            <a:spLocks noGrp="1"/>
          </p:cNvSpPr>
          <p:nvPr>
            <p:ph type="ftr" sz="quarter" idx="11"/>
          </p:nvPr>
        </p:nvSpPr>
        <p:spPr/>
        <p:txBody>
          <a:bodyPr/>
          <a:lstStyle/>
          <a:p>
            <a:endParaRPr lang="en-A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29158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4C4FAEA-545A-4515-AE29-662E990BA5E3}" type="datetimeFigureOut">
              <a:rPr lang="en-AU" smtClean="0"/>
              <a:t>12/03/2019</a:t>
            </a:fld>
            <a:endParaRPr lang="en-AU"/>
          </a:p>
        </p:txBody>
      </p:sp>
      <p:sp>
        <p:nvSpPr>
          <p:cNvPr id="6" name="Footer Placeholder 5"/>
          <p:cNvSpPr>
            <a:spLocks noGrp="1"/>
          </p:cNvSpPr>
          <p:nvPr>
            <p:ph type="ftr" sz="quarter" idx="11"/>
          </p:nvPr>
        </p:nvSpPr>
        <p:spPr/>
        <p:txBody>
          <a:bodyPr/>
          <a:lstStyle/>
          <a:p>
            <a:endParaRPr lang="en-A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16412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4C4FAEA-545A-4515-AE29-662E990BA5E3}" type="datetimeFigureOut">
              <a:rPr lang="en-AU" smtClean="0"/>
              <a:t>12/03/2019</a:t>
            </a:fld>
            <a:endParaRPr lang="en-AU"/>
          </a:p>
        </p:txBody>
      </p:sp>
      <p:sp>
        <p:nvSpPr>
          <p:cNvPr id="6" name="Footer Placeholder 5"/>
          <p:cNvSpPr>
            <a:spLocks noGrp="1"/>
          </p:cNvSpPr>
          <p:nvPr>
            <p:ph type="ftr" sz="quarter" idx="11"/>
          </p:nvPr>
        </p:nvSpPr>
        <p:spPr/>
        <p:txBody>
          <a:bodyPr/>
          <a:lstStyle/>
          <a:p>
            <a:endParaRPr lang="en-A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04E217-328C-4D06-A19D-3EF692940771}" type="slidenum">
              <a:rPr lang="en-AU" smtClean="0"/>
              <a:t>‹#›</a:t>
            </a:fld>
            <a:endParaRPr lang="en-AU"/>
          </a:p>
        </p:txBody>
      </p:sp>
    </p:spTree>
    <p:extLst>
      <p:ext uri="{BB962C8B-B14F-4D97-AF65-F5344CB8AC3E}">
        <p14:creationId xmlns:p14="http://schemas.microsoft.com/office/powerpoint/2010/main" val="2616205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4C4FAEA-545A-4515-AE29-662E990BA5E3}" type="datetimeFigureOut">
              <a:rPr lang="en-AU" smtClean="0"/>
              <a:t>12/03/2019</a:t>
            </a:fld>
            <a:endParaRPr lang="en-A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A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204E217-328C-4D06-A19D-3EF692940771}" type="slidenum">
              <a:rPr lang="en-AU" smtClean="0"/>
              <a:t>‹#›</a:t>
            </a:fld>
            <a:endParaRPr lang="en-AU"/>
          </a:p>
        </p:txBody>
      </p:sp>
    </p:spTree>
    <p:extLst>
      <p:ext uri="{BB962C8B-B14F-4D97-AF65-F5344CB8AC3E}">
        <p14:creationId xmlns:p14="http://schemas.microsoft.com/office/powerpoint/2010/main" val="53900428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 id="2147483802"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90D20-5E15-416F-9563-E9C6505C3C4B}"/>
              </a:ext>
            </a:extLst>
          </p:cNvPr>
          <p:cNvSpPr>
            <a:spLocks noGrp="1"/>
          </p:cNvSpPr>
          <p:nvPr>
            <p:ph type="ctrTitle"/>
          </p:nvPr>
        </p:nvSpPr>
        <p:spPr>
          <a:xfrm>
            <a:off x="1524000" y="1122363"/>
            <a:ext cx="9144000" cy="2921132"/>
          </a:xfrm>
        </p:spPr>
        <p:txBody>
          <a:bodyPr>
            <a:normAutofit/>
          </a:bodyPr>
          <a:lstStyle/>
          <a:p>
            <a:r>
              <a:rPr lang="en-AU" b="1" dirty="0"/>
              <a:t>LIQUOR &amp; GAMING UPDATE  2019</a:t>
            </a:r>
          </a:p>
        </p:txBody>
      </p:sp>
      <p:sp>
        <p:nvSpPr>
          <p:cNvPr id="3" name="Subtitle 2">
            <a:extLst>
              <a:ext uri="{FF2B5EF4-FFF2-40B4-BE49-F238E27FC236}">
                <a16:creationId xmlns:a16="http://schemas.microsoft.com/office/drawing/2014/main" id="{21A4E650-558E-4AD2-AA25-A284E706FA6F}"/>
              </a:ext>
            </a:extLst>
          </p:cNvPr>
          <p:cNvSpPr>
            <a:spLocks noGrp="1"/>
          </p:cNvSpPr>
          <p:nvPr>
            <p:ph type="subTitle" idx="1"/>
          </p:nvPr>
        </p:nvSpPr>
        <p:spPr>
          <a:xfrm>
            <a:off x="1524000" y="5008228"/>
            <a:ext cx="9144000" cy="249572"/>
          </a:xfrm>
        </p:spPr>
        <p:txBody>
          <a:bodyPr>
            <a:normAutofit fontScale="62500" lnSpcReduction="20000"/>
          </a:bodyPr>
          <a:lstStyle/>
          <a:p>
            <a:pPr algn="r"/>
            <a:r>
              <a:rPr lang="en-AU" b="1" dirty="0"/>
              <a:t>PRESENTED BY: Tony </a:t>
            </a:r>
            <a:r>
              <a:rPr lang="en-AU" b="1" dirty="0" err="1"/>
              <a:t>hatzis</a:t>
            </a:r>
            <a:endParaRPr lang="en-AU" b="1" dirty="0"/>
          </a:p>
        </p:txBody>
      </p:sp>
    </p:spTree>
    <p:extLst>
      <p:ext uri="{BB962C8B-B14F-4D97-AF65-F5344CB8AC3E}">
        <p14:creationId xmlns:p14="http://schemas.microsoft.com/office/powerpoint/2010/main" val="3582229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F1564-AA93-43F7-8BBA-B001A8F04B93}"/>
              </a:ext>
            </a:extLst>
          </p:cNvPr>
          <p:cNvSpPr>
            <a:spLocks noGrp="1"/>
          </p:cNvSpPr>
          <p:nvPr>
            <p:ph type="title"/>
          </p:nvPr>
        </p:nvSpPr>
        <p:spPr/>
        <p:txBody>
          <a:bodyPr/>
          <a:lstStyle/>
          <a:p>
            <a:r>
              <a:rPr lang="en-AU" dirty="0"/>
              <a:t>NCAT – ALDI Gunnedah</a:t>
            </a:r>
          </a:p>
        </p:txBody>
      </p:sp>
      <p:sp>
        <p:nvSpPr>
          <p:cNvPr id="3" name="Content Placeholder 2">
            <a:extLst>
              <a:ext uri="{FF2B5EF4-FFF2-40B4-BE49-F238E27FC236}">
                <a16:creationId xmlns:a16="http://schemas.microsoft.com/office/drawing/2014/main" id="{5D654094-283F-4756-9E0D-F11F09490BD9}"/>
              </a:ext>
            </a:extLst>
          </p:cNvPr>
          <p:cNvSpPr>
            <a:spLocks noGrp="1"/>
          </p:cNvSpPr>
          <p:nvPr>
            <p:ph idx="1"/>
          </p:nvPr>
        </p:nvSpPr>
        <p:spPr/>
        <p:txBody>
          <a:bodyPr/>
          <a:lstStyle/>
          <a:p>
            <a:r>
              <a:rPr lang="en-AU" dirty="0"/>
              <a:t>Rates of alcohol-related crashes are cause for concern.</a:t>
            </a:r>
          </a:p>
          <a:p>
            <a:r>
              <a:rPr lang="en-AU" dirty="0"/>
              <a:t>While harm is likely to be small, has the potential to be “very real” in a community which has too much alcohol-related violence and alcohol-related crashes. </a:t>
            </a:r>
          </a:p>
          <a:p>
            <a:r>
              <a:rPr lang="en-AU" dirty="0"/>
              <a:t>The likely harms outweigh the benefits of convenience, greater market choice, economic benefits and reducing traffic volumes and pressure on parking in the town.</a:t>
            </a:r>
          </a:p>
          <a:p>
            <a:r>
              <a:rPr lang="en-AU" dirty="0"/>
              <a:t>Application refused.</a:t>
            </a:r>
          </a:p>
        </p:txBody>
      </p:sp>
    </p:spTree>
    <p:extLst>
      <p:ext uri="{BB962C8B-B14F-4D97-AF65-F5344CB8AC3E}">
        <p14:creationId xmlns:p14="http://schemas.microsoft.com/office/powerpoint/2010/main" val="22842252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8E73B-6DE9-4D96-9AD9-27F7D585ED1C}"/>
              </a:ext>
            </a:extLst>
          </p:cNvPr>
          <p:cNvSpPr>
            <a:spLocks noGrp="1"/>
          </p:cNvSpPr>
          <p:nvPr>
            <p:ph type="title"/>
          </p:nvPr>
        </p:nvSpPr>
        <p:spPr/>
        <p:txBody>
          <a:bodyPr/>
          <a:lstStyle/>
          <a:p>
            <a:r>
              <a:rPr lang="en-AU" dirty="0"/>
              <a:t>NCAT – M J Trading Services”: Section 31</a:t>
            </a:r>
          </a:p>
        </p:txBody>
      </p:sp>
      <p:sp>
        <p:nvSpPr>
          <p:cNvPr id="3" name="Content Placeholder 2">
            <a:extLst>
              <a:ext uri="{FF2B5EF4-FFF2-40B4-BE49-F238E27FC236}">
                <a16:creationId xmlns:a16="http://schemas.microsoft.com/office/drawing/2014/main" id="{083C32D9-07AF-4E7E-90E2-71D17EAB5F2F}"/>
              </a:ext>
            </a:extLst>
          </p:cNvPr>
          <p:cNvSpPr>
            <a:spLocks noGrp="1"/>
          </p:cNvSpPr>
          <p:nvPr>
            <p:ph idx="1"/>
          </p:nvPr>
        </p:nvSpPr>
        <p:spPr/>
        <p:txBody>
          <a:bodyPr>
            <a:normAutofit fontScale="85000" lnSpcReduction="10000"/>
          </a:bodyPr>
          <a:lstStyle/>
          <a:p>
            <a:r>
              <a:rPr lang="en-AU" dirty="0"/>
              <a:t>Merits appeal following ILGA refusal of PLL.</a:t>
            </a:r>
          </a:p>
          <a:p>
            <a:r>
              <a:rPr lang="en-AU" dirty="0"/>
              <a:t>Whether Korean grocery store – 180 square metres – was a “general store” within sec 31. </a:t>
            </a:r>
          </a:p>
          <a:p>
            <a:r>
              <a:rPr lang="en-AU" dirty="0"/>
              <a:t>“General Store” means a “convenience store, mixed business shop, corner shop or milk bar that has a retail floor area of not more than 240 square metres and that is used primarily for the retail sale of groceries or associated small items”.</a:t>
            </a:r>
          </a:p>
          <a:p>
            <a:r>
              <a:rPr lang="en-AU" dirty="0"/>
              <a:t>Sec 31 based on Victorian legislation, sec 22 Liquor Control Reform Act.</a:t>
            </a:r>
          </a:p>
          <a:p>
            <a:r>
              <a:rPr lang="en-AU" dirty="0"/>
              <a:t>Extensive Victorian caselaw on meaning of the phrase. Not at all referred to in the NCAT proceedings.</a:t>
            </a:r>
          </a:p>
          <a:p>
            <a:r>
              <a:rPr lang="en-AU" dirty="0"/>
              <a:t>Victorian decisions suggest the phrase is a compendious one, conveying one concept. A hendiadys. (Second Reading Speech and policy underlying sec 31 not referred to in NCAT). </a:t>
            </a:r>
          </a:p>
        </p:txBody>
      </p:sp>
    </p:spTree>
    <p:extLst>
      <p:ext uri="{BB962C8B-B14F-4D97-AF65-F5344CB8AC3E}">
        <p14:creationId xmlns:p14="http://schemas.microsoft.com/office/powerpoint/2010/main" val="2236264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3B25-BE81-44C7-AD39-BB49737A5AA6}"/>
              </a:ext>
            </a:extLst>
          </p:cNvPr>
          <p:cNvSpPr>
            <a:spLocks noGrp="1"/>
          </p:cNvSpPr>
          <p:nvPr>
            <p:ph type="title"/>
          </p:nvPr>
        </p:nvSpPr>
        <p:spPr/>
        <p:txBody>
          <a:bodyPr/>
          <a:lstStyle/>
          <a:p>
            <a:r>
              <a:rPr lang="en-AU" dirty="0"/>
              <a:t>NCAT – M J Trading Services - Section 31</a:t>
            </a:r>
          </a:p>
        </p:txBody>
      </p:sp>
      <p:sp>
        <p:nvSpPr>
          <p:cNvPr id="3" name="Content Placeholder 2">
            <a:extLst>
              <a:ext uri="{FF2B5EF4-FFF2-40B4-BE49-F238E27FC236}">
                <a16:creationId xmlns:a16="http://schemas.microsoft.com/office/drawing/2014/main" id="{90C5E558-A990-441E-A565-77E1C00AD9C8}"/>
              </a:ext>
            </a:extLst>
          </p:cNvPr>
          <p:cNvSpPr>
            <a:spLocks noGrp="1"/>
          </p:cNvSpPr>
          <p:nvPr>
            <p:ph idx="1"/>
          </p:nvPr>
        </p:nvSpPr>
        <p:spPr/>
        <p:txBody>
          <a:bodyPr>
            <a:normAutofit lnSpcReduction="10000"/>
          </a:bodyPr>
          <a:lstStyle/>
          <a:p>
            <a:r>
              <a:rPr lang="en-AU" dirty="0"/>
              <a:t>In 1999 amending Act Minister said Section 31 to </a:t>
            </a:r>
            <a:r>
              <a:rPr lang="en-AU" i="1" dirty="0"/>
              <a:t>“prevent liquor being sold as an ordinary commodity alongside milk, bread, ice creams, newspapers etc.”</a:t>
            </a:r>
            <a:r>
              <a:rPr lang="en-AU" dirty="0"/>
              <a:t> </a:t>
            </a:r>
          </a:p>
          <a:p>
            <a:r>
              <a:rPr lang="en-AU" dirty="0"/>
              <a:t>Victorian decisions first sought to characterise premises to determine if they were a corner shop, milk bar, mixed business or convenience store. </a:t>
            </a:r>
          </a:p>
          <a:p>
            <a:r>
              <a:rPr lang="en-AU" dirty="0"/>
              <a:t>In Victoria, shops have been held to fall outside that expression including:</a:t>
            </a:r>
          </a:p>
          <a:p>
            <a:pPr lvl="1">
              <a:buFont typeface="Courier New" panose="02070309020205020404" pitchFamily="49" charset="0"/>
              <a:buChar char="o"/>
            </a:pPr>
            <a:r>
              <a:rPr lang="en-AU" dirty="0"/>
              <a:t>Old-fashioned grocery store with self-service: </a:t>
            </a:r>
            <a:r>
              <a:rPr lang="en-AU" u="sng" dirty="0"/>
              <a:t>Blanche</a:t>
            </a:r>
          </a:p>
          <a:p>
            <a:pPr lvl="1">
              <a:buFont typeface="Courier New" panose="02070309020205020404" pitchFamily="49" charset="0"/>
              <a:buChar char="o"/>
            </a:pPr>
            <a:r>
              <a:rPr lang="en-AU" dirty="0"/>
              <a:t>Organic specialty store</a:t>
            </a:r>
          </a:p>
          <a:p>
            <a:pPr lvl="1">
              <a:buFont typeface="Courier New" panose="02070309020205020404" pitchFamily="49" charset="0"/>
              <a:buChar char="o"/>
            </a:pPr>
            <a:r>
              <a:rPr lang="en-AU" dirty="0"/>
              <a:t>Small IGA store held to be a supermarket</a:t>
            </a:r>
          </a:p>
          <a:p>
            <a:pPr lvl="1">
              <a:buFont typeface="Courier New" panose="02070309020205020404" pitchFamily="49" charset="0"/>
              <a:buChar char="o"/>
            </a:pPr>
            <a:r>
              <a:rPr lang="en-AU" dirty="0"/>
              <a:t>Jones the Grocer (specialty store selling gourmet foods).</a:t>
            </a:r>
          </a:p>
          <a:p>
            <a:pPr marL="457200" lvl="1" indent="0">
              <a:buNone/>
            </a:pPr>
            <a:endParaRPr lang="en-AU" dirty="0"/>
          </a:p>
          <a:p>
            <a:pPr lvl="1"/>
            <a:endParaRPr lang="en-AU" dirty="0"/>
          </a:p>
        </p:txBody>
      </p:sp>
    </p:spTree>
    <p:extLst>
      <p:ext uri="{BB962C8B-B14F-4D97-AF65-F5344CB8AC3E}">
        <p14:creationId xmlns:p14="http://schemas.microsoft.com/office/powerpoint/2010/main" val="3071054447"/>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FC81C-C85C-43E5-AE13-6731020905D7}"/>
              </a:ext>
            </a:extLst>
          </p:cNvPr>
          <p:cNvSpPr>
            <a:spLocks noGrp="1"/>
          </p:cNvSpPr>
          <p:nvPr>
            <p:ph type="title"/>
          </p:nvPr>
        </p:nvSpPr>
        <p:spPr/>
        <p:txBody>
          <a:bodyPr/>
          <a:lstStyle/>
          <a:p>
            <a:r>
              <a:rPr lang="en-AU" dirty="0"/>
              <a:t>NCAT – M J Trading Services - Section 31</a:t>
            </a:r>
          </a:p>
        </p:txBody>
      </p:sp>
      <p:sp>
        <p:nvSpPr>
          <p:cNvPr id="3" name="Content Placeholder 2">
            <a:extLst>
              <a:ext uri="{FF2B5EF4-FFF2-40B4-BE49-F238E27FC236}">
                <a16:creationId xmlns:a16="http://schemas.microsoft.com/office/drawing/2014/main" id="{85677F61-1107-4289-AAB1-AC4FE8767B4C}"/>
              </a:ext>
            </a:extLst>
          </p:cNvPr>
          <p:cNvSpPr>
            <a:spLocks noGrp="1"/>
          </p:cNvSpPr>
          <p:nvPr>
            <p:ph idx="1"/>
          </p:nvPr>
        </p:nvSpPr>
        <p:spPr>
          <a:xfrm>
            <a:off x="1154954" y="2382473"/>
            <a:ext cx="8825659" cy="3976382"/>
          </a:xfrm>
        </p:spPr>
        <p:txBody>
          <a:bodyPr>
            <a:normAutofit fontScale="85000" lnSpcReduction="20000"/>
          </a:bodyPr>
          <a:lstStyle/>
          <a:p>
            <a:r>
              <a:rPr lang="en-AU" dirty="0"/>
              <a:t>In M J, the Korean supermarket held:</a:t>
            </a:r>
          </a:p>
          <a:p>
            <a:pPr lvl="1">
              <a:buFont typeface="Courier New" panose="02070309020205020404" pitchFamily="49" charset="0"/>
              <a:buChar char="o"/>
            </a:pPr>
            <a:r>
              <a:rPr lang="en-AU" dirty="0"/>
              <a:t>Not to be a “milk bar” as no milk drinks, ice cream or sandwiches sold there.</a:t>
            </a:r>
          </a:p>
          <a:p>
            <a:pPr lvl="1">
              <a:buFont typeface="Courier New" panose="02070309020205020404" pitchFamily="49" charset="0"/>
              <a:buChar char="o"/>
            </a:pPr>
            <a:r>
              <a:rPr lang="en-AU" dirty="0"/>
              <a:t>Not a “convenience store” as did not offer a range of food and domestic items most commonly in demand.</a:t>
            </a:r>
          </a:p>
          <a:p>
            <a:pPr lvl="1">
              <a:buFont typeface="Courier New" panose="02070309020205020404" pitchFamily="49" charset="0"/>
              <a:buChar char="o"/>
            </a:pPr>
            <a:r>
              <a:rPr lang="en-AU" dirty="0"/>
              <a:t>To be a corner store being “a small local shop selling a range of goods for domestic consumption”.</a:t>
            </a:r>
          </a:p>
          <a:p>
            <a:pPr lvl="1">
              <a:buFont typeface="Courier New" panose="02070309020205020404" pitchFamily="49" charset="0"/>
              <a:buChar char="o"/>
            </a:pPr>
            <a:r>
              <a:rPr lang="en-AU" dirty="0"/>
              <a:t>To be a mixed business, being a small grocery shop.</a:t>
            </a:r>
          </a:p>
          <a:p>
            <a:r>
              <a:rPr lang="en-AU" dirty="0"/>
              <a:t>Member referred to planning law cases where a supermarket use was within the ambit of a development approval for a “general store”. Said that these planning cases did not preclude the supermarket from meeting the definition of a “general store”.</a:t>
            </a:r>
          </a:p>
          <a:p>
            <a:r>
              <a:rPr lang="en-AU" dirty="0"/>
              <a:t>Sec 31 permits licence to be granted if no other takeaway facility reasonably available in the neighbourhood.</a:t>
            </a:r>
          </a:p>
          <a:p>
            <a:r>
              <a:rPr lang="en-AU" dirty="0"/>
              <a:t>Neighbourhood defined as a large part of suburb of Lidcombe.</a:t>
            </a:r>
          </a:p>
          <a:p>
            <a:r>
              <a:rPr lang="en-AU" dirty="0"/>
              <a:t>Within that neighbourhood, 3 hotels and 1 packaged liquor outlet.</a:t>
            </a:r>
          </a:p>
          <a:p>
            <a:r>
              <a:rPr lang="en-AU" dirty="0"/>
              <a:t>Application refused.</a:t>
            </a:r>
          </a:p>
          <a:p>
            <a:endParaRPr lang="en-AU" dirty="0"/>
          </a:p>
        </p:txBody>
      </p:sp>
    </p:spTree>
    <p:extLst>
      <p:ext uri="{BB962C8B-B14F-4D97-AF65-F5344CB8AC3E}">
        <p14:creationId xmlns:p14="http://schemas.microsoft.com/office/powerpoint/2010/main" val="40958785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48CE8-EE7A-4B19-A9E6-C0A27E38EAB5}"/>
              </a:ext>
            </a:extLst>
          </p:cNvPr>
          <p:cNvSpPr>
            <a:spLocks noGrp="1"/>
          </p:cNvSpPr>
          <p:nvPr>
            <p:ph type="title"/>
          </p:nvPr>
        </p:nvSpPr>
        <p:spPr/>
        <p:txBody>
          <a:bodyPr/>
          <a:lstStyle/>
          <a:p>
            <a:r>
              <a:rPr lang="en-AU" dirty="0"/>
              <a:t>Guideline 10</a:t>
            </a:r>
          </a:p>
        </p:txBody>
      </p:sp>
      <p:sp>
        <p:nvSpPr>
          <p:cNvPr id="3" name="Content Placeholder 2">
            <a:extLst>
              <a:ext uri="{FF2B5EF4-FFF2-40B4-BE49-F238E27FC236}">
                <a16:creationId xmlns:a16="http://schemas.microsoft.com/office/drawing/2014/main" id="{29A184F4-EE68-4335-9008-E58A333D7FA0}"/>
              </a:ext>
            </a:extLst>
          </p:cNvPr>
          <p:cNvSpPr>
            <a:spLocks noGrp="1"/>
          </p:cNvSpPr>
          <p:nvPr>
            <p:ph idx="1"/>
          </p:nvPr>
        </p:nvSpPr>
        <p:spPr/>
        <p:txBody>
          <a:bodyPr>
            <a:normAutofit fontScale="92500" lnSpcReduction="10000"/>
          </a:bodyPr>
          <a:lstStyle/>
          <a:p>
            <a:r>
              <a:rPr lang="en-AU" dirty="0"/>
              <a:t>New guideline dated 14 December 2018.</a:t>
            </a:r>
          </a:p>
          <a:p>
            <a:r>
              <a:rPr lang="en-AU" dirty="0"/>
              <a:t>Deals with supermarket and other businesses which have a packaged liquor department and where the primary purpose of the supermarket/other business is not the sale of alcohol.</a:t>
            </a:r>
          </a:p>
          <a:p>
            <a:r>
              <a:rPr lang="en-AU" dirty="0"/>
              <a:t>Sec 30 requires a liquor sales area which is “adequately separated” from the remaining area.</a:t>
            </a:r>
          </a:p>
          <a:p>
            <a:r>
              <a:rPr lang="en-AU" dirty="0"/>
              <a:t>Sec 30 requires the principal activity carried out in the liquor sales area to be the sale or supply of liquor for off-premises consumption.</a:t>
            </a:r>
          </a:p>
          <a:p>
            <a:r>
              <a:rPr lang="en-AU" dirty="0"/>
              <a:t>Liquor must not be visible to persons entering or shopping in the supermarket (other than by looking through the entrance to the liquor sales area or at the checkout).</a:t>
            </a:r>
          </a:p>
        </p:txBody>
      </p:sp>
    </p:spTree>
    <p:extLst>
      <p:ext uri="{BB962C8B-B14F-4D97-AF65-F5344CB8AC3E}">
        <p14:creationId xmlns:p14="http://schemas.microsoft.com/office/powerpoint/2010/main" val="78772763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FDB0-0040-4EE1-99B2-B4B719AC7653}"/>
              </a:ext>
            </a:extLst>
          </p:cNvPr>
          <p:cNvSpPr>
            <a:spLocks noGrp="1"/>
          </p:cNvSpPr>
          <p:nvPr>
            <p:ph type="title"/>
          </p:nvPr>
        </p:nvSpPr>
        <p:spPr/>
        <p:txBody>
          <a:bodyPr/>
          <a:lstStyle/>
          <a:p>
            <a:r>
              <a:rPr lang="en-AU" dirty="0"/>
              <a:t>Guideline 10</a:t>
            </a:r>
          </a:p>
        </p:txBody>
      </p:sp>
      <p:sp>
        <p:nvSpPr>
          <p:cNvPr id="3" name="Content Placeholder 2">
            <a:extLst>
              <a:ext uri="{FF2B5EF4-FFF2-40B4-BE49-F238E27FC236}">
                <a16:creationId xmlns:a16="http://schemas.microsoft.com/office/drawing/2014/main" id="{701EAC39-4230-4341-9EAF-6D37C4550BD5}"/>
              </a:ext>
            </a:extLst>
          </p:cNvPr>
          <p:cNvSpPr>
            <a:spLocks noGrp="1"/>
          </p:cNvSpPr>
          <p:nvPr>
            <p:ph idx="1"/>
          </p:nvPr>
        </p:nvSpPr>
        <p:spPr/>
        <p:txBody>
          <a:bodyPr>
            <a:normAutofit lnSpcReduction="10000"/>
          </a:bodyPr>
          <a:lstStyle/>
          <a:p>
            <a:r>
              <a:rPr lang="en-AU" dirty="0"/>
              <a:t>Any walls or barriers separating the liquor sales area from other areas must be </a:t>
            </a:r>
            <a:r>
              <a:rPr lang="en-AU" u="sng" dirty="0"/>
              <a:t>opaque</a:t>
            </a:r>
            <a:r>
              <a:rPr lang="en-AU" dirty="0"/>
              <a:t> and to a </a:t>
            </a:r>
            <a:r>
              <a:rPr lang="en-AU" u="sng" dirty="0"/>
              <a:t>minimum height of 1.8 metres.</a:t>
            </a:r>
            <a:r>
              <a:rPr lang="en-AU" dirty="0"/>
              <a:t> </a:t>
            </a:r>
          </a:p>
          <a:p>
            <a:r>
              <a:rPr lang="en-AU" dirty="0"/>
              <a:t>Applicants to specify opaque walls or barriers on plan filed with applications. </a:t>
            </a:r>
          </a:p>
          <a:p>
            <a:r>
              <a:rPr lang="en-AU" dirty="0"/>
              <a:t>If there is only one mixed-use checkout in the liquor sales area it is generally accepted that principal activity is the sale or supply of liquor.</a:t>
            </a:r>
          </a:p>
          <a:p>
            <a:r>
              <a:rPr lang="en-AU" dirty="0"/>
              <a:t>If more than one mixed-use checkout, may look at totality of activities to see if principal activity in the liquor sales area is the sale of liquor.</a:t>
            </a:r>
          </a:p>
          <a:p>
            <a:r>
              <a:rPr lang="en-AU" dirty="0"/>
              <a:t>“Safe harbour” provision – if 75% or more of sales from the mixed-use checkout are liquor, will generally be accepted that the principal activity test is met.</a:t>
            </a:r>
          </a:p>
        </p:txBody>
      </p:sp>
    </p:spTree>
    <p:extLst>
      <p:ext uri="{BB962C8B-B14F-4D97-AF65-F5344CB8AC3E}">
        <p14:creationId xmlns:p14="http://schemas.microsoft.com/office/powerpoint/2010/main" val="20401815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B07EF-2648-47BE-BC93-8723E6A61DD4}"/>
              </a:ext>
            </a:extLst>
          </p:cNvPr>
          <p:cNvSpPr>
            <a:spLocks noGrp="1"/>
          </p:cNvSpPr>
          <p:nvPr>
            <p:ph type="title"/>
          </p:nvPr>
        </p:nvSpPr>
        <p:spPr/>
        <p:txBody>
          <a:bodyPr/>
          <a:lstStyle/>
          <a:p>
            <a:r>
              <a:rPr lang="en-AU" dirty="0"/>
              <a:t>ALDI Young Points of Law</a:t>
            </a:r>
          </a:p>
        </p:txBody>
      </p:sp>
      <p:sp>
        <p:nvSpPr>
          <p:cNvPr id="3" name="Content Placeholder 2">
            <a:extLst>
              <a:ext uri="{FF2B5EF4-FFF2-40B4-BE49-F238E27FC236}">
                <a16:creationId xmlns:a16="http://schemas.microsoft.com/office/drawing/2014/main" id="{2E99E872-095B-4888-8F94-6CBC1C1F7561}"/>
              </a:ext>
            </a:extLst>
          </p:cNvPr>
          <p:cNvSpPr>
            <a:spLocks noGrp="1"/>
          </p:cNvSpPr>
          <p:nvPr>
            <p:ph idx="1"/>
          </p:nvPr>
        </p:nvSpPr>
        <p:spPr/>
        <p:txBody>
          <a:bodyPr>
            <a:normAutofit fontScale="85000" lnSpcReduction="20000"/>
          </a:bodyPr>
          <a:lstStyle/>
          <a:p>
            <a:r>
              <a:rPr lang="en-AU" dirty="0"/>
              <a:t>Appeal to Appeal Panel of NCAT on points of law argued by ILGA as follows:</a:t>
            </a:r>
          </a:p>
          <a:p>
            <a:pPr marL="800100" lvl="1" indent="-342900">
              <a:buFont typeface="+mj-lt"/>
              <a:buAutoNum type="arabicPeriod"/>
            </a:pPr>
            <a:r>
              <a:rPr lang="en-AU" dirty="0"/>
              <a:t>Section 45(3)(c) – Whether DA required for a hotel or supermarket liquor department.</a:t>
            </a:r>
          </a:p>
          <a:p>
            <a:pPr marL="800100" lvl="1" indent="-342900">
              <a:buFont typeface="+mj-lt"/>
              <a:buAutoNum type="arabicPeriod"/>
            </a:pPr>
            <a:r>
              <a:rPr lang="en-AU" dirty="0"/>
              <a:t>As the relevant “premises” were a supermarket, they could not satisfy the hotel primary purpose test: sec 15.</a:t>
            </a:r>
          </a:p>
          <a:p>
            <a:pPr marL="800100" lvl="1" indent="-342900">
              <a:buFont typeface="+mj-lt"/>
              <a:buAutoNum type="arabicPeriod"/>
            </a:pPr>
            <a:r>
              <a:rPr lang="en-AU" dirty="0"/>
              <a:t>The power to approve the removal of a hotel licence cannot be exercised to permit removal of a hotel licence to be conditioned for use only as a packaged liquor licence. </a:t>
            </a:r>
          </a:p>
          <a:p>
            <a:r>
              <a:rPr lang="en-AU" dirty="0"/>
              <a:t>All of these contentions rejected by Appeal Panel.</a:t>
            </a:r>
          </a:p>
          <a:p>
            <a:r>
              <a:rPr lang="en-AU" dirty="0"/>
              <a:t>Except for sec 45(3)(c), these points had not been raised at first instance.</a:t>
            </a:r>
          </a:p>
          <a:p>
            <a:r>
              <a:rPr lang="en-AU" dirty="0"/>
              <a:t>Question of whether they can be raised on appeal.</a:t>
            </a:r>
          </a:p>
          <a:p>
            <a:r>
              <a:rPr lang="en-AU" dirty="0"/>
              <a:t>Appeal Panel allowed them to be raised as a matter of discretion.</a:t>
            </a:r>
          </a:p>
          <a:p>
            <a:r>
              <a:rPr lang="en-AU" dirty="0"/>
              <a:t>On sec 45(3)(c), ILGA’s argument rejected as it would require a readily-identifiable corresponding business or activity to be identified for each type of licence. </a:t>
            </a:r>
          </a:p>
        </p:txBody>
      </p:sp>
    </p:spTree>
    <p:extLst>
      <p:ext uri="{BB962C8B-B14F-4D97-AF65-F5344CB8AC3E}">
        <p14:creationId xmlns:p14="http://schemas.microsoft.com/office/powerpoint/2010/main" val="1326760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ED8CB-82F7-4A51-9286-82A254D0384F}"/>
              </a:ext>
            </a:extLst>
          </p:cNvPr>
          <p:cNvSpPr>
            <a:spLocks noGrp="1"/>
          </p:cNvSpPr>
          <p:nvPr>
            <p:ph type="title"/>
          </p:nvPr>
        </p:nvSpPr>
        <p:spPr/>
        <p:txBody>
          <a:bodyPr/>
          <a:lstStyle/>
          <a:p>
            <a:r>
              <a:rPr lang="en-AU" dirty="0"/>
              <a:t>ALDI Young Points of Law</a:t>
            </a:r>
          </a:p>
        </p:txBody>
      </p:sp>
      <p:sp>
        <p:nvSpPr>
          <p:cNvPr id="3" name="Content Placeholder 2">
            <a:extLst>
              <a:ext uri="{FF2B5EF4-FFF2-40B4-BE49-F238E27FC236}">
                <a16:creationId xmlns:a16="http://schemas.microsoft.com/office/drawing/2014/main" id="{77AFC5E7-9358-4371-A4B5-6BC044B4359E}"/>
              </a:ext>
            </a:extLst>
          </p:cNvPr>
          <p:cNvSpPr>
            <a:spLocks noGrp="1"/>
          </p:cNvSpPr>
          <p:nvPr>
            <p:ph idx="1"/>
          </p:nvPr>
        </p:nvSpPr>
        <p:spPr>
          <a:xfrm>
            <a:off x="1154954" y="2281806"/>
            <a:ext cx="8825659" cy="4102216"/>
          </a:xfrm>
        </p:spPr>
        <p:txBody>
          <a:bodyPr>
            <a:normAutofit fontScale="77500" lnSpcReduction="20000"/>
          </a:bodyPr>
          <a:lstStyle/>
          <a:p>
            <a:r>
              <a:rPr lang="en-AU" dirty="0"/>
              <a:t>As to sec 15, Appeal Panel found that the relevant “premises” were the proposed liquor department (33 square metres) and not all of 11 Zouch Street (which housed the supermarket). As the primary purpose of the smaller area would be the sale of liquor, the primary purpose test was satisfied.</a:t>
            </a:r>
          </a:p>
          <a:p>
            <a:r>
              <a:rPr lang="en-AU" dirty="0"/>
              <a:t>As to the sec 59 argument:</a:t>
            </a:r>
          </a:p>
          <a:p>
            <a:pPr lvl="1">
              <a:buFont typeface="Arial" panose="020B0604020202020204" pitchFamily="34" charset="0"/>
              <a:buChar char="•"/>
            </a:pPr>
            <a:r>
              <a:rPr lang="en-AU" dirty="0"/>
              <a:t>ILGA argued that the categories of licence are mutually exclusive and that holder of a hotel licence must be in the business of operating a hotel as commonly understood. </a:t>
            </a:r>
          </a:p>
          <a:p>
            <a:pPr lvl="1">
              <a:buFont typeface="Arial" panose="020B0604020202020204" pitchFamily="34" charset="0"/>
              <a:buChar char="•"/>
            </a:pPr>
            <a:r>
              <a:rPr lang="en-AU" dirty="0"/>
              <a:t>Argument rejected in favour of a flexible system of licensing.</a:t>
            </a:r>
          </a:p>
          <a:p>
            <a:pPr lvl="1">
              <a:buFont typeface="Arial" panose="020B0604020202020204" pitchFamily="34" charset="0"/>
              <a:buChar char="•"/>
            </a:pPr>
            <a:r>
              <a:rPr lang="en-AU" dirty="0"/>
              <a:t>ILGA argued there was no power to impose conditions that would convert a hotel licence to a packaged liquor licence. </a:t>
            </a:r>
          </a:p>
          <a:p>
            <a:pPr lvl="1">
              <a:buFont typeface="Arial" panose="020B0604020202020204" pitchFamily="34" charset="0"/>
              <a:buChar char="•"/>
            </a:pPr>
            <a:r>
              <a:rPr lang="en-AU" dirty="0"/>
              <a:t>Argument rejected. The categories of licence are not mutually exclusive. No requirement that a hotel licence must exercise the authority to sell liquor for consumption both on and off the premises.</a:t>
            </a:r>
          </a:p>
          <a:p>
            <a:pPr lvl="1">
              <a:buFont typeface="Arial" panose="020B0604020202020204" pitchFamily="34" charset="0"/>
              <a:buChar char="•"/>
            </a:pPr>
            <a:r>
              <a:rPr lang="en-AU" dirty="0"/>
              <a:t>Distinguished old South Australian cases.</a:t>
            </a:r>
          </a:p>
          <a:p>
            <a:pPr marL="342900" lvl="1" indent="-342900"/>
            <a:r>
              <a:rPr lang="en-AU" sz="1800" dirty="0"/>
              <a:t>Note new section 159(2A) which potentially gives ILGA discretion to refuse if ILGA considers there is a more appropriate licence type.</a:t>
            </a:r>
          </a:p>
          <a:p>
            <a:r>
              <a:rPr lang="en-AU" dirty="0"/>
              <a:t>Appeal to Court of Appeal next week.</a:t>
            </a:r>
          </a:p>
          <a:p>
            <a:endParaRPr lang="en-AU" dirty="0"/>
          </a:p>
        </p:txBody>
      </p:sp>
    </p:spTree>
    <p:extLst>
      <p:ext uri="{BB962C8B-B14F-4D97-AF65-F5344CB8AC3E}">
        <p14:creationId xmlns:p14="http://schemas.microsoft.com/office/powerpoint/2010/main" val="219832928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F96C7-CB87-44D6-BD6D-C7B9F44FADB5}"/>
              </a:ext>
            </a:extLst>
          </p:cNvPr>
          <p:cNvSpPr>
            <a:spLocks noGrp="1"/>
          </p:cNvSpPr>
          <p:nvPr>
            <p:ph type="title"/>
          </p:nvPr>
        </p:nvSpPr>
        <p:spPr/>
        <p:txBody>
          <a:bodyPr/>
          <a:lstStyle/>
          <a:p>
            <a:r>
              <a:rPr lang="en-AU" dirty="0"/>
              <a:t>Limited Merits Review to NCAT – DPR</a:t>
            </a:r>
          </a:p>
        </p:txBody>
      </p:sp>
      <p:sp>
        <p:nvSpPr>
          <p:cNvPr id="3" name="Content Placeholder 2">
            <a:extLst>
              <a:ext uri="{FF2B5EF4-FFF2-40B4-BE49-F238E27FC236}">
                <a16:creationId xmlns:a16="http://schemas.microsoft.com/office/drawing/2014/main" id="{297339D6-AA5C-4385-951F-E336641D3E83}"/>
              </a:ext>
            </a:extLst>
          </p:cNvPr>
          <p:cNvSpPr>
            <a:spLocks noGrp="1"/>
          </p:cNvSpPr>
          <p:nvPr>
            <p:ph idx="1"/>
          </p:nvPr>
        </p:nvSpPr>
        <p:spPr/>
        <p:txBody>
          <a:bodyPr>
            <a:normAutofit fontScale="92500" lnSpcReduction="20000"/>
          </a:bodyPr>
          <a:lstStyle/>
          <a:p>
            <a:r>
              <a:rPr lang="en-AU" dirty="0"/>
              <a:t>ILGA refused transfer of hotel licence on fitness grounds.</a:t>
            </a:r>
          </a:p>
          <a:p>
            <a:r>
              <a:rPr lang="en-AU" dirty="0"/>
              <a:t>Applicant sought merits review to NCAT.</a:t>
            </a:r>
          </a:p>
          <a:p>
            <a:r>
              <a:rPr lang="en-AU" dirty="0"/>
              <a:t>Sec 13A GALA Act and cl 7 GALR prescribe circumstances in which a merits review exists. </a:t>
            </a:r>
          </a:p>
          <a:p>
            <a:r>
              <a:rPr lang="en-AU" dirty="0"/>
              <a:t>Merits review available where application for grant of a hotel licence is refused. </a:t>
            </a:r>
          </a:p>
          <a:p>
            <a:r>
              <a:rPr lang="en-AU" dirty="0"/>
              <a:t>Under sec 60(5),  application to approve a licence transfer is to be dealt with and determined as if an application for grant of a licence to that person.</a:t>
            </a:r>
          </a:p>
          <a:p>
            <a:r>
              <a:rPr lang="en-AU" dirty="0"/>
              <a:t>Held rights of merits review does not exist at large but is circumscribed.</a:t>
            </a:r>
          </a:p>
          <a:p>
            <a:r>
              <a:rPr lang="en-AU" dirty="0"/>
              <a:t>A “transfer” application is different in nature from the “grant” of a hotel licence.</a:t>
            </a:r>
          </a:p>
        </p:txBody>
      </p:sp>
    </p:spTree>
    <p:extLst>
      <p:ext uri="{BB962C8B-B14F-4D97-AF65-F5344CB8AC3E}">
        <p14:creationId xmlns:p14="http://schemas.microsoft.com/office/powerpoint/2010/main" val="32115496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6270D-6E94-4924-8911-7114A619D670}"/>
              </a:ext>
            </a:extLst>
          </p:cNvPr>
          <p:cNvSpPr>
            <a:spLocks noGrp="1"/>
          </p:cNvSpPr>
          <p:nvPr>
            <p:ph type="title"/>
          </p:nvPr>
        </p:nvSpPr>
        <p:spPr/>
        <p:txBody>
          <a:bodyPr/>
          <a:lstStyle/>
          <a:p>
            <a:r>
              <a:rPr lang="en-AU" dirty="0"/>
              <a:t>Rogers – Supreme Court Decision</a:t>
            </a:r>
          </a:p>
        </p:txBody>
      </p:sp>
      <p:sp>
        <p:nvSpPr>
          <p:cNvPr id="3" name="Content Placeholder 2">
            <a:extLst>
              <a:ext uri="{FF2B5EF4-FFF2-40B4-BE49-F238E27FC236}">
                <a16:creationId xmlns:a16="http://schemas.microsoft.com/office/drawing/2014/main" id="{EF1ABC23-DC4A-4FBC-A2BF-E07671C675E4}"/>
              </a:ext>
            </a:extLst>
          </p:cNvPr>
          <p:cNvSpPr>
            <a:spLocks noGrp="1"/>
          </p:cNvSpPr>
          <p:nvPr>
            <p:ph idx="1"/>
          </p:nvPr>
        </p:nvSpPr>
        <p:spPr/>
        <p:txBody>
          <a:bodyPr>
            <a:normAutofit fontScale="92500" lnSpcReduction="20000"/>
          </a:bodyPr>
          <a:lstStyle/>
          <a:p>
            <a:r>
              <a:rPr lang="en-AU" dirty="0"/>
              <a:t>Police applied to revoke the ETA of Sydney Junction Hotel (ETA until 5 am Council consent until 3 am).</a:t>
            </a:r>
          </a:p>
          <a:p>
            <a:r>
              <a:rPr lang="en-AU" dirty="0"/>
              <a:t>51(9)(b) says ETA may be varied or revoked by the Authority “on the Authority’s own initiative or an application by … Police”.</a:t>
            </a:r>
          </a:p>
          <a:p>
            <a:r>
              <a:rPr lang="en-AU" dirty="0"/>
              <a:t>51(13) provides Authority must not revoke an authorisation (except on application made by licensee) unless the Authority gives licensee a reasonable opportunity to make submissions in relation to the “proposed decision”: sec 51(13).</a:t>
            </a:r>
          </a:p>
          <a:p>
            <a:r>
              <a:rPr lang="en-AU" dirty="0"/>
              <a:t>After taking submissions, ILGA made interim findings about specific COPS entries and invited further submissions and evidence as to economic prejudice if the ETA were varied, rather than revoked, over a range of different times.</a:t>
            </a:r>
          </a:p>
          <a:p>
            <a:r>
              <a:rPr lang="en-AU" dirty="0"/>
              <a:t>14 June, ILGA notifies parties that it does not revoke the Hotel’s ETA, but acts upon its own initiative (51(9)(b)) to vary the ETA to 1.30 am.</a:t>
            </a:r>
          </a:p>
        </p:txBody>
      </p:sp>
    </p:spTree>
    <p:extLst>
      <p:ext uri="{BB962C8B-B14F-4D97-AF65-F5344CB8AC3E}">
        <p14:creationId xmlns:p14="http://schemas.microsoft.com/office/powerpoint/2010/main" val="3223294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4202D-BCEE-49D1-BC10-E5ADA8399D16}"/>
              </a:ext>
            </a:extLst>
          </p:cNvPr>
          <p:cNvSpPr>
            <a:spLocks noGrp="1"/>
          </p:cNvSpPr>
          <p:nvPr>
            <p:ph type="title"/>
          </p:nvPr>
        </p:nvSpPr>
        <p:spPr/>
        <p:txBody>
          <a:bodyPr/>
          <a:lstStyle/>
          <a:p>
            <a:r>
              <a:rPr lang="en-AU" dirty="0"/>
              <a:t>Outline</a:t>
            </a:r>
          </a:p>
        </p:txBody>
      </p:sp>
      <p:sp>
        <p:nvSpPr>
          <p:cNvPr id="3" name="Content Placeholder 2">
            <a:extLst>
              <a:ext uri="{FF2B5EF4-FFF2-40B4-BE49-F238E27FC236}">
                <a16:creationId xmlns:a16="http://schemas.microsoft.com/office/drawing/2014/main" id="{539569C2-D883-437B-BD12-E2318E33BBA9}"/>
              </a:ext>
            </a:extLst>
          </p:cNvPr>
          <p:cNvSpPr>
            <a:spLocks noGrp="1"/>
          </p:cNvSpPr>
          <p:nvPr>
            <p:ph idx="1"/>
          </p:nvPr>
        </p:nvSpPr>
        <p:spPr/>
        <p:txBody>
          <a:bodyPr>
            <a:normAutofit/>
          </a:bodyPr>
          <a:lstStyle/>
          <a:p>
            <a:pPr>
              <a:lnSpc>
                <a:spcPct val="150000"/>
              </a:lnSpc>
            </a:pPr>
            <a:r>
              <a:rPr lang="en-AU" sz="1800" dirty="0"/>
              <a:t>Significant Cases: NCAT / L&amp;E /Supreme Court</a:t>
            </a:r>
          </a:p>
          <a:p>
            <a:pPr>
              <a:lnSpc>
                <a:spcPct val="150000"/>
              </a:lnSpc>
            </a:pPr>
            <a:r>
              <a:rPr lang="en-AU" sz="1800" dirty="0"/>
              <a:t>New Guideline 10 (Supermarkets and General Stores) – Sectio</a:t>
            </a:r>
            <a:r>
              <a:rPr lang="en-AU" dirty="0"/>
              <a:t>n 30</a:t>
            </a:r>
            <a:endParaRPr lang="en-AU" sz="1800" dirty="0"/>
          </a:p>
          <a:p>
            <a:pPr>
              <a:lnSpc>
                <a:spcPct val="150000"/>
              </a:lnSpc>
            </a:pPr>
            <a:r>
              <a:rPr lang="en-AU" sz="1800" dirty="0"/>
              <a:t>New Section 68A Gaming Machines Act</a:t>
            </a:r>
          </a:p>
          <a:p>
            <a:pPr>
              <a:lnSpc>
                <a:spcPct val="150000"/>
              </a:lnSpc>
            </a:pPr>
            <a:r>
              <a:rPr lang="en-AU" sz="1800" dirty="0"/>
              <a:t>New Training Regime </a:t>
            </a:r>
          </a:p>
          <a:p>
            <a:pPr>
              <a:lnSpc>
                <a:spcPct val="150000"/>
              </a:lnSpc>
            </a:pPr>
            <a:r>
              <a:rPr lang="en-AU" dirty="0"/>
              <a:t>ILGA requirements on ETA application</a:t>
            </a:r>
            <a:endParaRPr lang="en-AU" sz="1800" dirty="0"/>
          </a:p>
        </p:txBody>
      </p:sp>
    </p:spTree>
    <p:extLst>
      <p:ext uri="{BB962C8B-B14F-4D97-AF65-F5344CB8AC3E}">
        <p14:creationId xmlns:p14="http://schemas.microsoft.com/office/powerpoint/2010/main" val="400505887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0BF09-FF14-4617-B12C-B99519B64187}"/>
              </a:ext>
            </a:extLst>
          </p:cNvPr>
          <p:cNvSpPr>
            <a:spLocks noGrp="1"/>
          </p:cNvSpPr>
          <p:nvPr>
            <p:ph type="title"/>
          </p:nvPr>
        </p:nvSpPr>
        <p:spPr/>
        <p:txBody>
          <a:bodyPr/>
          <a:lstStyle/>
          <a:p>
            <a:r>
              <a:rPr lang="en-AU" dirty="0"/>
              <a:t>Rogers – Supreme Court Decision</a:t>
            </a:r>
          </a:p>
        </p:txBody>
      </p:sp>
      <p:sp>
        <p:nvSpPr>
          <p:cNvPr id="3" name="Content Placeholder 2">
            <a:extLst>
              <a:ext uri="{FF2B5EF4-FFF2-40B4-BE49-F238E27FC236}">
                <a16:creationId xmlns:a16="http://schemas.microsoft.com/office/drawing/2014/main" id="{FA8F238E-3542-4799-98A2-301D446E92CC}"/>
              </a:ext>
            </a:extLst>
          </p:cNvPr>
          <p:cNvSpPr>
            <a:spLocks noGrp="1"/>
          </p:cNvSpPr>
          <p:nvPr>
            <p:ph idx="1"/>
          </p:nvPr>
        </p:nvSpPr>
        <p:spPr/>
        <p:txBody>
          <a:bodyPr>
            <a:normAutofit lnSpcReduction="10000"/>
          </a:bodyPr>
          <a:lstStyle/>
          <a:p>
            <a:r>
              <a:rPr lang="en-AU" dirty="0"/>
              <a:t>Held, ILGA decision invalid.</a:t>
            </a:r>
          </a:p>
          <a:p>
            <a:r>
              <a:rPr lang="en-AU" dirty="0"/>
              <a:t>51(13) imposed a mandatory pre-condition to the exercise of power – namely, to invite submissions in relation to the “proposed decision”. – Licences and ETAs have considerable value and matters of considerable public interest are at stake. Parliament intended the Authority must take into account these matters before exercising power. </a:t>
            </a:r>
          </a:p>
          <a:p>
            <a:r>
              <a:rPr lang="en-AU" dirty="0"/>
              <a:t>The April letter was not sufficient communication of the “proposed decision” as ILGA had not yet decided how the Police application to revoke ETA was to be resolved. It was not a communication of a “proposed decision”.</a:t>
            </a:r>
          </a:p>
          <a:p>
            <a:r>
              <a:rPr lang="en-AU" dirty="0"/>
              <a:t>Decision set aside.</a:t>
            </a:r>
          </a:p>
          <a:p>
            <a:endParaRPr lang="en-AU" dirty="0"/>
          </a:p>
        </p:txBody>
      </p:sp>
    </p:spTree>
    <p:extLst>
      <p:ext uri="{BB962C8B-B14F-4D97-AF65-F5344CB8AC3E}">
        <p14:creationId xmlns:p14="http://schemas.microsoft.com/office/powerpoint/2010/main" val="153708565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44BA7-09DE-43BF-9FAE-DF691228C934}"/>
              </a:ext>
            </a:extLst>
          </p:cNvPr>
          <p:cNvSpPr>
            <a:spLocks noGrp="1"/>
          </p:cNvSpPr>
          <p:nvPr>
            <p:ph type="title"/>
          </p:nvPr>
        </p:nvSpPr>
        <p:spPr/>
        <p:txBody>
          <a:bodyPr/>
          <a:lstStyle/>
          <a:p>
            <a:r>
              <a:rPr lang="en-AU" dirty="0"/>
              <a:t>Rogers – Supreme Court Decision</a:t>
            </a:r>
          </a:p>
        </p:txBody>
      </p:sp>
      <p:sp>
        <p:nvSpPr>
          <p:cNvPr id="3" name="Content Placeholder 2">
            <a:extLst>
              <a:ext uri="{FF2B5EF4-FFF2-40B4-BE49-F238E27FC236}">
                <a16:creationId xmlns:a16="http://schemas.microsoft.com/office/drawing/2014/main" id="{D4430876-5E32-402E-ADE9-146B91A5BB82}"/>
              </a:ext>
            </a:extLst>
          </p:cNvPr>
          <p:cNvSpPr>
            <a:spLocks noGrp="1"/>
          </p:cNvSpPr>
          <p:nvPr>
            <p:ph idx="1"/>
          </p:nvPr>
        </p:nvSpPr>
        <p:spPr/>
        <p:txBody>
          <a:bodyPr>
            <a:normAutofit fontScale="92500" lnSpcReduction="10000"/>
          </a:bodyPr>
          <a:lstStyle/>
          <a:p>
            <a:pPr marL="0" indent="0">
              <a:buNone/>
            </a:pPr>
            <a:r>
              <a:rPr lang="en-AU" u="sng" dirty="0"/>
              <a:t>Merits Review </a:t>
            </a:r>
          </a:p>
          <a:p>
            <a:r>
              <a:rPr lang="en-AU" dirty="0"/>
              <a:t>Rogers argued that if he been told that ILGA would act of its “own motion”, Rogers would have argued against ILGA doing so as it would have deprived him of a merits review before NCAT.</a:t>
            </a:r>
          </a:p>
          <a:p>
            <a:r>
              <a:rPr lang="en-AU" dirty="0"/>
              <a:t>Sec 13A GALA Act provides that a person aggrieved by a decision in relation to a “prescribed provision” of the gaming and liquor legislation may apply to NCAT for administrative review.</a:t>
            </a:r>
          </a:p>
          <a:p>
            <a:r>
              <a:rPr lang="en-AU" dirty="0"/>
              <a:t>Cl 7 sets out the types of applications prescribed. These include:</a:t>
            </a:r>
          </a:p>
          <a:p>
            <a:pPr marL="457200" lvl="1" indent="0">
              <a:buNone/>
            </a:pPr>
            <a:r>
              <a:rPr lang="en-AU" dirty="0"/>
              <a:t>(b) Application for an ongoing hotel ETA that would result in trading after midnight; and</a:t>
            </a:r>
          </a:p>
          <a:p>
            <a:pPr marL="457200" lvl="1" indent="0">
              <a:buNone/>
            </a:pPr>
            <a:r>
              <a:rPr lang="en-AU" dirty="0"/>
              <a:t>(c) Application to vary or revoke a condition of a licence that would result in trading after midnight.</a:t>
            </a:r>
          </a:p>
        </p:txBody>
      </p:sp>
    </p:spTree>
    <p:extLst>
      <p:ext uri="{BB962C8B-B14F-4D97-AF65-F5344CB8AC3E}">
        <p14:creationId xmlns:p14="http://schemas.microsoft.com/office/powerpoint/2010/main" val="34532129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70EAE-7E59-4722-A363-FBEB86B7EC63}"/>
              </a:ext>
            </a:extLst>
          </p:cNvPr>
          <p:cNvSpPr>
            <a:spLocks noGrp="1"/>
          </p:cNvSpPr>
          <p:nvPr>
            <p:ph type="title"/>
          </p:nvPr>
        </p:nvSpPr>
        <p:spPr/>
        <p:txBody>
          <a:bodyPr/>
          <a:lstStyle/>
          <a:p>
            <a:r>
              <a:rPr lang="en-AU" dirty="0"/>
              <a:t>Rogers – Supreme Court Decision</a:t>
            </a:r>
          </a:p>
        </p:txBody>
      </p:sp>
      <p:sp>
        <p:nvSpPr>
          <p:cNvPr id="3" name="Content Placeholder 2">
            <a:extLst>
              <a:ext uri="{FF2B5EF4-FFF2-40B4-BE49-F238E27FC236}">
                <a16:creationId xmlns:a16="http://schemas.microsoft.com/office/drawing/2014/main" id="{88DCD06B-ABEE-4536-BFD3-295A74140D31}"/>
              </a:ext>
            </a:extLst>
          </p:cNvPr>
          <p:cNvSpPr>
            <a:spLocks noGrp="1"/>
          </p:cNvSpPr>
          <p:nvPr>
            <p:ph idx="1"/>
          </p:nvPr>
        </p:nvSpPr>
        <p:spPr/>
        <p:txBody>
          <a:bodyPr>
            <a:normAutofit/>
          </a:bodyPr>
          <a:lstStyle/>
          <a:p>
            <a:r>
              <a:rPr lang="en-AU" dirty="0"/>
              <a:t>Rogers argued that if ILGA acted “of its own motion”, there would be no relevant “application” to confer jurisdiction on NCAT.</a:t>
            </a:r>
          </a:p>
          <a:p>
            <a:r>
              <a:rPr lang="en-AU" dirty="0"/>
              <a:t>Consequently, Rogers would suffer substantial prejudice.</a:t>
            </a:r>
          </a:p>
          <a:p>
            <a:r>
              <a:rPr lang="en-AU" dirty="0"/>
              <a:t>Regardless of whether prejudice would be suffered, Judge set aside the decision for failure to comply with a mandatory pre-condition to exercise in power.</a:t>
            </a:r>
          </a:p>
          <a:p>
            <a:r>
              <a:rPr lang="en-AU" dirty="0"/>
              <a:t>Judge went on to consider Rogers’ argument (therefore obiter).</a:t>
            </a:r>
          </a:p>
          <a:p>
            <a:r>
              <a:rPr lang="en-AU" dirty="0"/>
              <a:t>Held ILGA’s decision was “in relation to an application” made by Police. So there might still be merits review if application came within cl. 7 GALR.</a:t>
            </a:r>
          </a:p>
        </p:txBody>
      </p:sp>
    </p:spTree>
    <p:extLst>
      <p:ext uri="{BB962C8B-B14F-4D97-AF65-F5344CB8AC3E}">
        <p14:creationId xmlns:p14="http://schemas.microsoft.com/office/powerpoint/2010/main" val="14762812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227CA-DEA6-4970-B390-BC2FF584716B}"/>
              </a:ext>
            </a:extLst>
          </p:cNvPr>
          <p:cNvSpPr>
            <a:spLocks noGrp="1"/>
          </p:cNvSpPr>
          <p:nvPr>
            <p:ph type="title"/>
          </p:nvPr>
        </p:nvSpPr>
        <p:spPr/>
        <p:txBody>
          <a:bodyPr/>
          <a:lstStyle/>
          <a:p>
            <a:r>
              <a:rPr lang="en-AU" dirty="0"/>
              <a:t>Rogers – Supreme Court Decision</a:t>
            </a:r>
          </a:p>
        </p:txBody>
      </p:sp>
      <p:sp>
        <p:nvSpPr>
          <p:cNvPr id="3" name="Content Placeholder 2">
            <a:extLst>
              <a:ext uri="{FF2B5EF4-FFF2-40B4-BE49-F238E27FC236}">
                <a16:creationId xmlns:a16="http://schemas.microsoft.com/office/drawing/2014/main" id="{7401F333-CD66-4BFB-85C3-80F7C855016C}"/>
              </a:ext>
            </a:extLst>
          </p:cNvPr>
          <p:cNvSpPr>
            <a:spLocks noGrp="1"/>
          </p:cNvSpPr>
          <p:nvPr>
            <p:ph idx="1"/>
          </p:nvPr>
        </p:nvSpPr>
        <p:spPr>
          <a:xfrm>
            <a:off x="1154954" y="2290194"/>
            <a:ext cx="8825659" cy="3729606"/>
          </a:xfrm>
        </p:spPr>
        <p:txBody>
          <a:bodyPr>
            <a:normAutofit fontScale="85000" lnSpcReduction="10000"/>
          </a:bodyPr>
          <a:lstStyle/>
          <a:p>
            <a:r>
              <a:rPr lang="en-AU" dirty="0"/>
              <a:t>However, the application made by Police was to revoke the ETA altogether. If granted, that could not be said to be an application that “would result” in trading after midnight.</a:t>
            </a:r>
          </a:p>
          <a:p>
            <a:r>
              <a:rPr lang="en-AU" dirty="0"/>
              <a:t>Accordingly, no NCAT review.</a:t>
            </a:r>
          </a:p>
          <a:p>
            <a:r>
              <a:rPr lang="en-AU" dirty="0"/>
              <a:t>Obiter, if Commissioner had applied to vary ETA for 1.30 am trading, that would have been an application to vary or revoke licence condition that would result in trading after midnight.</a:t>
            </a:r>
          </a:p>
          <a:p>
            <a:r>
              <a:rPr lang="en-AU" dirty="0"/>
              <a:t>In that case, an NCAT review would be available. </a:t>
            </a:r>
          </a:p>
          <a:p>
            <a:r>
              <a:rPr lang="en-AU" dirty="0"/>
              <a:t>So whether NCAT review was available depended on nature of Commissioner’s initial application to ILGA.</a:t>
            </a:r>
          </a:p>
          <a:p>
            <a:pPr marL="0" indent="0">
              <a:buNone/>
            </a:pPr>
            <a:r>
              <a:rPr lang="en-AU" u="sng" dirty="0"/>
              <a:t>NCAT Application</a:t>
            </a:r>
          </a:p>
          <a:p>
            <a:r>
              <a:rPr lang="en-AU" dirty="0"/>
              <a:t>Simultaneously with seeking judicial review, Rogers made application for merits review to NCAT.</a:t>
            </a:r>
          </a:p>
          <a:p>
            <a:r>
              <a:rPr lang="en-AU" dirty="0"/>
              <a:t>NCAT found it had no jurisdiction on a reading of cl 7 GALR, but published no reasons.</a:t>
            </a:r>
            <a:endParaRPr lang="en-AU" u="sng" dirty="0"/>
          </a:p>
          <a:p>
            <a:endParaRPr lang="en-AU" dirty="0"/>
          </a:p>
        </p:txBody>
      </p:sp>
    </p:spTree>
    <p:extLst>
      <p:ext uri="{BB962C8B-B14F-4D97-AF65-F5344CB8AC3E}">
        <p14:creationId xmlns:p14="http://schemas.microsoft.com/office/powerpoint/2010/main" val="52909113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C8857-F1AD-4110-9623-A6607D0EC859}"/>
              </a:ext>
            </a:extLst>
          </p:cNvPr>
          <p:cNvSpPr>
            <a:spLocks noGrp="1"/>
          </p:cNvSpPr>
          <p:nvPr>
            <p:ph type="title"/>
          </p:nvPr>
        </p:nvSpPr>
        <p:spPr/>
        <p:txBody>
          <a:bodyPr/>
          <a:lstStyle/>
          <a:p>
            <a:r>
              <a:rPr lang="en-AU" dirty="0"/>
              <a:t>Rogers – Supreme Court Decision</a:t>
            </a:r>
          </a:p>
        </p:txBody>
      </p:sp>
      <p:sp>
        <p:nvSpPr>
          <p:cNvPr id="3" name="Content Placeholder 2">
            <a:extLst>
              <a:ext uri="{FF2B5EF4-FFF2-40B4-BE49-F238E27FC236}">
                <a16:creationId xmlns:a16="http://schemas.microsoft.com/office/drawing/2014/main" id="{3C41FA53-2F9B-47B7-894C-D76AF8F12176}"/>
              </a:ext>
            </a:extLst>
          </p:cNvPr>
          <p:cNvSpPr>
            <a:spLocks noGrp="1"/>
          </p:cNvSpPr>
          <p:nvPr>
            <p:ph idx="1"/>
          </p:nvPr>
        </p:nvSpPr>
        <p:spPr/>
        <p:txBody>
          <a:bodyPr>
            <a:normAutofit fontScale="92500" lnSpcReduction="20000"/>
          </a:bodyPr>
          <a:lstStyle/>
          <a:p>
            <a:pPr marL="0" indent="0">
              <a:buNone/>
            </a:pPr>
            <a:r>
              <a:rPr lang="en-AU" u="sng" dirty="0"/>
              <a:t>Post-Script</a:t>
            </a:r>
          </a:p>
          <a:p>
            <a:r>
              <a:rPr lang="en-AU" dirty="0"/>
              <a:t>ILGA gives notice of “proposed decision” and invited submissions.</a:t>
            </a:r>
          </a:p>
          <a:p>
            <a:r>
              <a:rPr lang="en-AU" dirty="0"/>
              <a:t>Submissions made.</a:t>
            </a:r>
          </a:p>
          <a:p>
            <a:r>
              <a:rPr lang="en-AU" dirty="0"/>
              <a:t>ILGA makes same decision – 1.30 am variation.</a:t>
            </a:r>
          </a:p>
          <a:p>
            <a:r>
              <a:rPr lang="en-AU" dirty="0"/>
              <a:t>Hotel sold.</a:t>
            </a:r>
          </a:p>
          <a:p>
            <a:r>
              <a:rPr lang="en-AU" dirty="0"/>
              <a:t>New owners and Rogers seek and obtain a stay of ILGA’s decision pending final hearing.</a:t>
            </a:r>
          </a:p>
          <a:p>
            <a:r>
              <a:rPr lang="en-AU" dirty="0"/>
              <a:t>New owners make operational changes and there are marked reductions in assault numbers.</a:t>
            </a:r>
          </a:p>
          <a:p>
            <a:r>
              <a:rPr lang="en-AU" dirty="0"/>
              <a:t>Police application modified to permit 3 am trading, but with no entertainment post 1.30 am.</a:t>
            </a:r>
          </a:p>
        </p:txBody>
      </p:sp>
    </p:spTree>
    <p:extLst>
      <p:ext uri="{BB962C8B-B14F-4D97-AF65-F5344CB8AC3E}">
        <p14:creationId xmlns:p14="http://schemas.microsoft.com/office/powerpoint/2010/main" val="3331563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B9E1-9A1B-489B-85F9-5A2F473CC7A8}"/>
              </a:ext>
            </a:extLst>
          </p:cNvPr>
          <p:cNvSpPr>
            <a:spLocks noGrp="1"/>
          </p:cNvSpPr>
          <p:nvPr>
            <p:ph type="title"/>
          </p:nvPr>
        </p:nvSpPr>
        <p:spPr/>
        <p:txBody>
          <a:bodyPr/>
          <a:lstStyle/>
          <a:p>
            <a:r>
              <a:rPr lang="en-AU" dirty="0"/>
              <a:t>Campsie (No 2) – Supreme Court Decision</a:t>
            </a:r>
          </a:p>
        </p:txBody>
      </p:sp>
      <p:sp>
        <p:nvSpPr>
          <p:cNvPr id="3" name="Content Placeholder 2">
            <a:extLst>
              <a:ext uri="{FF2B5EF4-FFF2-40B4-BE49-F238E27FC236}">
                <a16:creationId xmlns:a16="http://schemas.microsoft.com/office/drawing/2014/main" id="{90DBAF5F-8FFE-49CD-8901-C9CB7D1ABF87}"/>
              </a:ext>
            </a:extLst>
          </p:cNvPr>
          <p:cNvSpPr>
            <a:spLocks noGrp="1"/>
          </p:cNvSpPr>
          <p:nvPr>
            <p:ph idx="1"/>
          </p:nvPr>
        </p:nvSpPr>
        <p:spPr>
          <a:xfrm>
            <a:off x="1154954" y="2927758"/>
            <a:ext cx="8825659" cy="3087148"/>
          </a:xfrm>
        </p:spPr>
        <p:txBody>
          <a:bodyPr>
            <a:normAutofit/>
          </a:bodyPr>
          <a:lstStyle/>
          <a:p>
            <a:r>
              <a:rPr lang="en-AU" dirty="0"/>
              <a:t>New hotel in Campsie (relocated from Hurlstone Park).</a:t>
            </a:r>
          </a:p>
          <a:p>
            <a:r>
              <a:rPr lang="en-AU" dirty="0"/>
              <a:t>Question of whether new hotel is in the “immediate vicinity” of Campsie Public School. If so, then no gaming threshold increase could be granted and gaming threshold must remain at zero.</a:t>
            </a:r>
          </a:p>
          <a:p>
            <a:r>
              <a:rPr lang="en-AU" dirty="0"/>
              <a:t>Hotel’s back door backed onto a laneway. Campus of public school located 30 metres further along and 70 metres from nearest entry point of Hotel. No direct line of sight between Hotel and school. </a:t>
            </a:r>
          </a:p>
        </p:txBody>
      </p:sp>
    </p:spTree>
    <p:extLst>
      <p:ext uri="{BB962C8B-B14F-4D97-AF65-F5344CB8AC3E}">
        <p14:creationId xmlns:p14="http://schemas.microsoft.com/office/powerpoint/2010/main" val="838118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5D19-AF2B-4491-81F5-3F75B30D0C54}"/>
              </a:ext>
            </a:extLst>
          </p:cNvPr>
          <p:cNvSpPr>
            <a:spLocks noGrp="1"/>
          </p:cNvSpPr>
          <p:nvPr>
            <p:ph type="title"/>
          </p:nvPr>
        </p:nvSpPr>
        <p:spPr/>
        <p:txBody>
          <a:bodyPr/>
          <a:lstStyle/>
          <a:p>
            <a:r>
              <a:rPr lang="en-AU" dirty="0"/>
              <a:t>Campsie (No 2) – Supreme Court Decision</a:t>
            </a:r>
          </a:p>
        </p:txBody>
      </p:sp>
      <p:sp>
        <p:nvSpPr>
          <p:cNvPr id="3" name="Content Placeholder 2">
            <a:extLst>
              <a:ext uri="{FF2B5EF4-FFF2-40B4-BE49-F238E27FC236}">
                <a16:creationId xmlns:a16="http://schemas.microsoft.com/office/drawing/2014/main" id="{B39051F8-E4D0-4FA3-A59D-34486CDD0C91}"/>
              </a:ext>
            </a:extLst>
          </p:cNvPr>
          <p:cNvSpPr>
            <a:spLocks noGrp="1"/>
          </p:cNvSpPr>
          <p:nvPr>
            <p:ph idx="1"/>
          </p:nvPr>
        </p:nvSpPr>
        <p:spPr/>
        <p:txBody>
          <a:bodyPr>
            <a:normAutofit fontScale="85000" lnSpcReduction="20000"/>
          </a:bodyPr>
          <a:lstStyle/>
          <a:p>
            <a:r>
              <a:rPr lang="en-AU" dirty="0"/>
              <a:t>ILGA find that Hotel </a:t>
            </a:r>
            <a:r>
              <a:rPr lang="en-AU" u="sng" dirty="0"/>
              <a:t>not</a:t>
            </a:r>
            <a:r>
              <a:rPr lang="en-AU" dirty="0"/>
              <a:t> in “immediate vicinity” because:</a:t>
            </a:r>
          </a:p>
          <a:p>
            <a:pPr lvl="1">
              <a:buFont typeface="Courier New" panose="02070309020205020404" pitchFamily="49" charset="0"/>
              <a:buChar char="o"/>
            </a:pPr>
            <a:r>
              <a:rPr lang="en-AU" dirty="0"/>
              <a:t>Two properties  not directly adjacent.</a:t>
            </a:r>
          </a:p>
          <a:p>
            <a:pPr lvl="1">
              <a:buFont typeface="Courier New" panose="02070309020205020404" pitchFamily="49" charset="0"/>
              <a:buChar char="o"/>
            </a:pPr>
            <a:r>
              <a:rPr lang="en-AU" dirty="0"/>
              <a:t>Nearest entry point to Hotel 70 metres from school boundary – No line of sight – Interaction between school users and Hotel patrons will likely occur on a common high street – Hotel disconnected physically and visually from the school – Orientation of each premises away from the other.</a:t>
            </a:r>
          </a:p>
          <a:p>
            <a:pPr lvl="1">
              <a:buFont typeface="Courier New" panose="02070309020205020404" pitchFamily="49" charset="0"/>
              <a:buChar char="o"/>
            </a:pPr>
            <a:r>
              <a:rPr lang="en-AU" dirty="0"/>
              <a:t>Relationship cannot be considered to be “immediate”. </a:t>
            </a:r>
          </a:p>
          <a:p>
            <a:r>
              <a:rPr lang="en-AU" dirty="0"/>
              <a:t>Appeal by commercial objectors. Commercial objectors argued that “immediate vicinity” should be considered by distance alone. Argument rejected as contrary to the weight of case law.</a:t>
            </a:r>
          </a:p>
          <a:p>
            <a:r>
              <a:rPr lang="en-AU" dirty="0"/>
              <a:t>Is open to ILGA to have regard to a variety of facts and that decision regarding “immediate vicinity” will vary according to context. Distance is but one consideration.</a:t>
            </a:r>
          </a:p>
          <a:p>
            <a:r>
              <a:rPr lang="en-AU" dirty="0"/>
              <a:t>The test is designed to protect against interference which might emanate from licensed premises and many facts might be relevant.</a:t>
            </a:r>
          </a:p>
        </p:txBody>
      </p:sp>
    </p:spTree>
    <p:extLst>
      <p:ext uri="{BB962C8B-B14F-4D97-AF65-F5344CB8AC3E}">
        <p14:creationId xmlns:p14="http://schemas.microsoft.com/office/powerpoint/2010/main" val="2107704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0C5BD-8C42-4D4A-B5E9-F254DEBC985C}"/>
              </a:ext>
            </a:extLst>
          </p:cNvPr>
          <p:cNvSpPr>
            <a:spLocks noGrp="1"/>
          </p:cNvSpPr>
          <p:nvPr>
            <p:ph type="title"/>
          </p:nvPr>
        </p:nvSpPr>
        <p:spPr/>
        <p:txBody>
          <a:bodyPr/>
          <a:lstStyle/>
          <a:p>
            <a:r>
              <a:rPr lang="en-AU" dirty="0"/>
              <a:t>State of NSW –v– Thomlinson </a:t>
            </a:r>
          </a:p>
        </p:txBody>
      </p:sp>
      <p:sp>
        <p:nvSpPr>
          <p:cNvPr id="3" name="Content Placeholder 2">
            <a:extLst>
              <a:ext uri="{FF2B5EF4-FFF2-40B4-BE49-F238E27FC236}">
                <a16:creationId xmlns:a16="http://schemas.microsoft.com/office/drawing/2014/main" id="{A5558775-7943-46B3-AF79-ACC6CDD33C6E}"/>
              </a:ext>
            </a:extLst>
          </p:cNvPr>
          <p:cNvSpPr>
            <a:spLocks noGrp="1"/>
          </p:cNvSpPr>
          <p:nvPr>
            <p:ph idx="1"/>
          </p:nvPr>
        </p:nvSpPr>
        <p:spPr>
          <a:xfrm>
            <a:off x="1154954" y="2290193"/>
            <a:ext cx="8825659" cy="4068661"/>
          </a:xfrm>
        </p:spPr>
        <p:txBody>
          <a:bodyPr>
            <a:normAutofit fontScale="92500" lnSpcReduction="10000"/>
          </a:bodyPr>
          <a:lstStyle/>
          <a:p>
            <a:r>
              <a:rPr lang="en-AU" dirty="0"/>
              <a:t>Patron forcibly removed by Police from the Shore Club Hotel, Manly.</a:t>
            </a:r>
          </a:p>
          <a:p>
            <a:r>
              <a:rPr lang="en-AU" dirty="0"/>
              <a:t>Handcuffed, arrested and driven to a bus stop in a caged vehicle.</a:t>
            </a:r>
          </a:p>
          <a:p>
            <a:r>
              <a:rPr lang="en-AU" dirty="0"/>
              <a:t>Sued for assault. Tomlinson succeeded before the District Court.</a:t>
            </a:r>
          </a:p>
          <a:p>
            <a:r>
              <a:rPr lang="en-AU" dirty="0"/>
              <a:t>Appeal by Police upheld.</a:t>
            </a:r>
          </a:p>
          <a:p>
            <a:r>
              <a:rPr lang="en-AU" dirty="0"/>
              <a:t>Held patron’s licence to be on the Hotel could be revoked by the publican at any time and without cause. The premises were not a common inn (cf. previous legislation). Police were requested to assist in his removal and did so.</a:t>
            </a:r>
          </a:p>
          <a:p>
            <a:r>
              <a:rPr lang="en-AU" dirty="0"/>
              <a:t>Alternatively, Police were using reasonable force to turn out a quarrelsome patron: sec 77(2)(a) Liquor Act.</a:t>
            </a:r>
          </a:p>
          <a:p>
            <a:r>
              <a:rPr lang="en-AU" dirty="0"/>
              <a:t>A person is “quarrelsome” if they engage in argumentative or confrontational anti-social behaviour usually accompanied by hostility or anger.</a:t>
            </a:r>
          </a:p>
          <a:p>
            <a:r>
              <a:rPr lang="en-AU" dirty="0"/>
              <a:t>Nor was the licensee’s right to exclude the patron limited by sec 17(2) which requires a hotel business to be a business catering to the public generally.</a:t>
            </a:r>
          </a:p>
        </p:txBody>
      </p:sp>
    </p:spTree>
    <p:extLst>
      <p:ext uri="{BB962C8B-B14F-4D97-AF65-F5344CB8AC3E}">
        <p14:creationId xmlns:p14="http://schemas.microsoft.com/office/powerpoint/2010/main" val="1963085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844BF-2191-4DBF-AFF5-418389D31E62}"/>
              </a:ext>
            </a:extLst>
          </p:cNvPr>
          <p:cNvSpPr>
            <a:spLocks noGrp="1"/>
          </p:cNvSpPr>
          <p:nvPr>
            <p:ph type="title"/>
          </p:nvPr>
        </p:nvSpPr>
        <p:spPr/>
        <p:txBody>
          <a:bodyPr/>
          <a:lstStyle/>
          <a:p>
            <a:r>
              <a:rPr lang="en-AU" dirty="0" err="1"/>
              <a:t>Redcape</a:t>
            </a:r>
            <a:r>
              <a:rPr lang="en-AU" dirty="0"/>
              <a:t> LEC</a:t>
            </a:r>
          </a:p>
        </p:txBody>
      </p:sp>
      <p:sp>
        <p:nvSpPr>
          <p:cNvPr id="3" name="Content Placeholder 2">
            <a:extLst>
              <a:ext uri="{FF2B5EF4-FFF2-40B4-BE49-F238E27FC236}">
                <a16:creationId xmlns:a16="http://schemas.microsoft.com/office/drawing/2014/main" id="{95D71F31-1544-45A3-93A2-4B4513CB1B47}"/>
              </a:ext>
            </a:extLst>
          </p:cNvPr>
          <p:cNvSpPr>
            <a:spLocks noGrp="1"/>
          </p:cNvSpPr>
          <p:nvPr>
            <p:ph idx="1"/>
          </p:nvPr>
        </p:nvSpPr>
        <p:spPr/>
        <p:txBody>
          <a:bodyPr>
            <a:normAutofit fontScale="92500" lnSpcReduction="10000"/>
          </a:bodyPr>
          <a:lstStyle/>
          <a:p>
            <a:r>
              <a:rPr lang="en-AU" dirty="0"/>
              <a:t>DA for new hotel within carpark of existing Eastwood Hotel.</a:t>
            </a:r>
          </a:p>
          <a:p>
            <a:r>
              <a:rPr lang="en-AU" dirty="0"/>
              <a:t>Examine “likely social impacts (a real chance or possibility). </a:t>
            </a:r>
          </a:p>
          <a:p>
            <a:r>
              <a:rPr lang="en-AU" dirty="0"/>
              <a:t>Locality a question of fact.</a:t>
            </a:r>
          </a:p>
          <a:p>
            <a:r>
              <a:rPr lang="en-AU" dirty="0"/>
              <a:t>Some degree of impact is deemed acceptable for liquor outlets, as a legal land use.</a:t>
            </a:r>
          </a:p>
          <a:p>
            <a:r>
              <a:rPr lang="en-AU" dirty="0"/>
              <a:t>Demography relevant because of correlation between social disadvantage and alcohol-related harm.</a:t>
            </a:r>
          </a:p>
          <a:p>
            <a:r>
              <a:rPr lang="en-AU" dirty="0"/>
              <a:t>Prevalence of alcohol-related crime relevant.</a:t>
            </a:r>
          </a:p>
          <a:p>
            <a:r>
              <a:rPr lang="en-AU" dirty="0"/>
              <a:t>The type of liquor outlet and socio-economic demography is relevant.</a:t>
            </a:r>
          </a:p>
          <a:p>
            <a:r>
              <a:rPr lang="en-AU" dirty="0"/>
              <a:t>Density of liquor outlets is relevant.</a:t>
            </a:r>
          </a:p>
        </p:txBody>
      </p:sp>
    </p:spTree>
    <p:extLst>
      <p:ext uri="{BB962C8B-B14F-4D97-AF65-F5344CB8AC3E}">
        <p14:creationId xmlns:p14="http://schemas.microsoft.com/office/powerpoint/2010/main" val="1456169407"/>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F98A2-C51B-4E62-9622-A928A94C3872}"/>
              </a:ext>
            </a:extLst>
          </p:cNvPr>
          <p:cNvSpPr>
            <a:spLocks noGrp="1"/>
          </p:cNvSpPr>
          <p:nvPr>
            <p:ph type="title"/>
          </p:nvPr>
        </p:nvSpPr>
        <p:spPr/>
        <p:txBody>
          <a:bodyPr/>
          <a:lstStyle/>
          <a:p>
            <a:r>
              <a:rPr lang="en-AU" dirty="0" err="1"/>
              <a:t>Redcape</a:t>
            </a:r>
            <a:r>
              <a:rPr lang="en-AU" dirty="0"/>
              <a:t> LEC</a:t>
            </a:r>
          </a:p>
        </p:txBody>
      </p:sp>
      <p:sp>
        <p:nvSpPr>
          <p:cNvPr id="3" name="Content Placeholder 2">
            <a:extLst>
              <a:ext uri="{FF2B5EF4-FFF2-40B4-BE49-F238E27FC236}">
                <a16:creationId xmlns:a16="http://schemas.microsoft.com/office/drawing/2014/main" id="{3550F321-507F-4C2C-A133-D25A9626590E}"/>
              </a:ext>
            </a:extLst>
          </p:cNvPr>
          <p:cNvSpPr>
            <a:spLocks noGrp="1"/>
          </p:cNvSpPr>
          <p:nvPr>
            <p:ph idx="1"/>
          </p:nvPr>
        </p:nvSpPr>
        <p:spPr/>
        <p:txBody>
          <a:bodyPr>
            <a:normAutofit fontScale="92500"/>
          </a:bodyPr>
          <a:lstStyle/>
          <a:p>
            <a:r>
              <a:rPr lang="en-AU" dirty="0"/>
              <a:t>Appropriateness of the development, relative to local land uses, is relevant.</a:t>
            </a:r>
          </a:p>
          <a:p>
            <a:r>
              <a:rPr lang="en-AU" dirty="0"/>
              <a:t>Whether likely social impacts are able to be adequately mitigated.</a:t>
            </a:r>
          </a:p>
          <a:p>
            <a:r>
              <a:rPr lang="en-AU" dirty="0"/>
              <a:t>Findings: </a:t>
            </a:r>
          </a:p>
          <a:p>
            <a:pPr lvl="1">
              <a:buFont typeface="Courier New" panose="02070309020205020404" pitchFamily="49" charset="0"/>
              <a:buChar char="o"/>
            </a:pPr>
            <a:r>
              <a:rPr lang="en-AU" dirty="0"/>
              <a:t>Despite the presence of pockets of disadvantage, risk profile of the locality is not a disadvantaged one.</a:t>
            </a:r>
          </a:p>
          <a:p>
            <a:pPr lvl="1">
              <a:buFont typeface="Courier New" panose="02070309020205020404" pitchFamily="49" charset="0"/>
              <a:buChar char="o"/>
            </a:pPr>
            <a:r>
              <a:rPr lang="en-AU" dirty="0"/>
              <a:t>Lower rates of crime, despite the presence of crime hotspots.</a:t>
            </a:r>
          </a:p>
          <a:p>
            <a:pPr lvl="1">
              <a:buFont typeface="Courier New" panose="02070309020205020404" pitchFamily="49" charset="0"/>
              <a:buChar char="o"/>
            </a:pPr>
            <a:r>
              <a:rPr lang="en-AU" dirty="0"/>
              <a:t>Density of outlets are lower and increased density would not likely cause increase in assault (Donnelly study).</a:t>
            </a:r>
          </a:p>
          <a:p>
            <a:pPr lvl="1">
              <a:buFont typeface="Courier New" panose="02070309020205020404" pitchFamily="49" charset="0"/>
              <a:buChar char="o"/>
            </a:pPr>
            <a:r>
              <a:rPr lang="en-AU" dirty="0"/>
              <a:t>Any increased risk of social impact could be adequately mitigated.</a:t>
            </a:r>
          </a:p>
          <a:p>
            <a:pPr lvl="1">
              <a:buFont typeface="Courier New" panose="02070309020205020404" pitchFamily="49" charset="0"/>
              <a:buChar char="o"/>
            </a:pPr>
            <a:r>
              <a:rPr lang="en-AU" dirty="0"/>
              <a:t>DA granted [Note application later refused by ILGA].</a:t>
            </a:r>
          </a:p>
          <a:p>
            <a:endParaRPr lang="en-AU" dirty="0"/>
          </a:p>
          <a:p>
            <a:endParaRPr lang="en-AU" dirty="0"/>
          </a:p>
        </p:txBody>
      </p:sp>
    </p:spTree>
    <p:extLst>
      <p:ext uri="{BB962C8B-B14F-4D97-AF65-F5344CB8AC3E}">
        <p14:creationId xmlns:p14="http://schemas.microsoft.com/office/powerpoint/2010/main" val="38811050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2D9C4-8C68-4BFE-9986-C40043FBD314}"/>
              </a:ext>
            </a:extLst>
          </p:cNvPr>
          <p:cNvSpPr>
            <a:spLocks noGrp="1"/>
          </p:cNvSpPr>
          <p:nvPr>
            <p:ph type="title"/>
          </p:nvPr>
        </p:nvSpPr>
        <p:spPr/>
        <p:txBody>
          <a:bodyPr/>
          <a:lstStyle/>
          <a:p>
            <a:r>
              <a:rPr lang="en-AU" dirty="0"/>
              <a:t>Caselaw</a:t>
            </a:r>
          </a:p>
        </p:txBody>
      </p:sp>
      <p:sp>
        <p:nvSpPr>
          <p:cNvPr id="3" name="Content Placeholder 2">
            <a:extLst>
              <a:ext uri="{FF2B5EF4-FFF2-40B4-BE49-F238E27FC236}">
                <a16:creationId xmlns:a16="http://schemas.microsoft.com/office/drawing/2014/main" id="{3A7D7071-285E-4BBE-A46B-D5338EF2F530}"/>
              </a:ext>
            </a:extLst>
          </p:cNvPr>
          <p:cNvSpPr>
            <a:spLocks noGrp="1"/>
          </p:cNvSpPr>
          <p:nvPr>
            <p:ph idx="1"/>
          </p:nvPr>
        </p:nvSpPr>
        <p:spPr>
          <a:xfrm>
            <a:off x="1154954" y="2273417"/>
            <a:ext cx="8825659" cy="3746383"/>
          </a:xfrm>
        </p:spPr>
        <p:txBody>
          <a:bodyPr>
            <a:normAutofit/>
          </a:bodyPr>
          <a:lstStyle/>
          <a:p>
            <a:r>
              <a:rPr lang="en-AU" sz="1600" dirty="0"/>
              <a:t>A troika of NCAT decisions – Young, Kurri Kurri and Gunnedah</a:t>
            </a:r>
          </a:p>
          <a:p>
            <a:r>
              <a:rPr lang="en-AU" sz="1600" dirty="0"/>
              <a:t>NCAT M J Trading Services (Supermarket and General Store) – Section 31</a:t>
            </a:r>
          </a:p>
          <a:p>
            <a:r>
              <a:rPr lang="en-AU" sz="1600" dirty="0"/>
              <a:t>NCAT Appeal Panel:- ALDI Young – Points of Law</a:t>
            </a:r>
          </a:p>
          <a:p>
            <a:r>
              <a:rPr lang="en-AU" sz="1600" dirty="0"/>
              <a:t>NCAT - DPR – Limited Availability of Merits Review (and </a:t>
            </a:r>
            <a:r>
              <a:rPr lang="en-AU" sz="1600" u="sng" dirty="0"/>
              <a:t>Rogers</a:t>
            </a:r>
            <a:r>
              <a:rPr lang="en-AU" sz="1600" dirty="0"/>
              <a:t>)</a:t>
            </a:r>
          </a:p>
          <a:p>
            <a:r>
              <a:rPr lang="en-AU" sz="1600" dirty="0"/>
              <a:t>Supreme Court – 		Rogers </a:t>
            </a:r>
          </a:p>
          <a:p>
            <a:pPr marL="0" indent="0">
              <a:buNone/>
            </a:pPr>
            <a:r>
              <a:rPr lang="en-AU" sz="1600" dirty="0"/>
              <a:t>						Campsie Litigation</a:t>
            </a:r>
          </a:p>
          <a:p>
            <a:pPr marL="0" indent="0">
              <a:buNone/>
            </a:pPr>
            <a:r>
              <a:rPr lang="en-AU" sz="1600" dirty="0"/>
              <a:t>						Thomlinson</a:t>
            </a:r>
          </a:p>
          <a:p>
            <a:r>
              <a:rPr lang="en-AU" sz="1600" dirty="0"/>
              <a:t>L &amp; E Court Decisions:	</a:t>
            </a:r>
            <a:r>
              <a:rPr lang="en-AU" sz="1600" dirty="0" err="1"/>
              <a:t>Redcape</a:t>
            </a:r>
            <a:r>
              <a:rPr lang="en-AU" sz="1600" dirty="0"/>
              <a:t> </a:t>
            </a:r>
          </a:p>
          <a:p>
            <a:pPr marL="0" indent="0">
              <a:buNone/>
            </a:pPr>
            <a:r>
              <a:rPr lang="en-AU" sz="1600" dirty="0"/>
              <a:t>						Cirillo</a:t>
            </a:r>
          </a:p>
          <a:p>
            <a:pPr marL="0" indent="0">
              <a:buNone/>
            </a:pPr>
            <a:r>
              <a:rPr lang="en-AU" sz="1600" dirty="0"/>
              <a:t>						Suh	</a:t>
            </a:r>
          </a:p>
          <a:p>
            <a:pPr marL="0" indent="0">
              <a:buNone/>
            </a:pPr>
            <a:endParaRPr lang="en-AU" sz="1600" dirty="0"/>
          </a:p>
        </p:txBody>
      </p:sp>
    </p:spTree>
    <p:extLst>
      <p:ext uri="{BB962C8B-B14F-4D97-AF65-F5344CB8AC3E}">
        <p14:creationId xmlns:p14="http://schemas.microsoft.com/office/powerpoint/2010/main" val="670721802"/>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BC417-6FBB-49DD-8A08-86D52E776490}"/>
              </a:ext>
            </a:extLst>
          </p:cNvPr>
          <p:cNvSpPr>
            <a:spLocks noGrp="1"/>
          </p:cNvSpPr>
          <p:nvPr>
            <p:ph type="title"/>
          </p:nvPr>
        </p:nvSpPr>
        <p:spPr/>
        <p:txBody>
          <a:bodyPr/>
          <a:lstStyle/>
          <a:p>
            <a:r>
              <a:rPr lang="en-AU" dirty="0"/>
              <a:t>Cirillo LEC</a:t>
            </a:r>
          </a:p>
        </p:txBody>
      </p:sp>
      <p:sp>
        <p:nvSpPr>
          <p:cNvPr id="3" name="Content Placeholder 2">
            <a:extLst>
              <a:ext uri="{FF2B5EF4-FFF2-40B4-BE49-F238E27FC236}">
                <a16:creationId xmlns:a16="http://schemas.microsoft.com/office/drawing/2014/main" id="{01A4331E-1669-4FFA-83FD-C0218600CDC2}"/>
              </a:ext>
            </a:extLst>
          </p:cNvPr>
          <p:cNvSpPr>
            <a:spLocks noGrp="1"/>
          </p:cNvSpPr>
          <p:nvPr>
            <p:ph idx="1"/>
          </p:nvPr>
        </p:nvSpPr>
        <p:spPr/>
        <p:txBody>
          <a:bodyPr>
            <a:normAutofit fontScale="85000" lnSpcReduction="20000"/>
          </a:bodyPr>
          <a:lstStyle/>
          <a:p>
            <a:r>
              <a:rPr lang="en-AU" dirty="0"/>
              <a:t>Change of use of Oxford Street premises from nightclub to strip club, including late-trading (4.00 am).</a:t>
            </a:r>
          </a:p>
          <a:p>
            <a:r>
              <a:rPr lang="en-AU" dirty="0"/>
              <a:t>Council argued strip clubs linked to criminal activity and ASB.</a:t>
            </a:r>
          </a:p>
          <a:p>
            <a:r>
              <a:rPr lang="en-AU" dirty="0"/>
              <a:t>Court found this is not universally the case and not necessarily so. This operator had successfully operated two other strip club venues.</a:t>
            </a:r>
          </a:p>
          <a:p>
            <a:r>
              <a:rPr lang="en-AU" dirty="0"/>
              <a:t>Council argued that strip club would rise to high risk of neighbourhood impacts, including noise, inappropriate behaviour, aggression and vulnerability of gay community to aggressive heterosexual males.</a:t>
            </a:r>
          </a:p>
          <a:p>
            <a:r>
              <a:rPr lang="en-AU" dirty="0"/>
              <a:t>Court found profile of strip club patrons no different to that at the general community.</a:t>
            </a:r>
          </a:p>
          <a:p>
            <a:r>
              <a:rPr lang="en-AU" dirty="0"/>
              <a:t>Council argued location inappropriate, with residential premises nearby and gay-friendly venues nearby.</a:t>
            </a:r>
          </a:p>
          <a:p>
            <a:r>
              <a:rPr lang="en-AU" dirty="0"/>
              <a:t>Court found locality has many adult and entertainment restricted premises and sex services premises in the locality already.</a:t>
            </a:r>
          </a:p>
        </p:txBody>
      </p:sp>
    </p:spTree>
    <p:extLst>
      <p:ext uri="{BB962C8B-B14F-4D97-AF65-F5344CB8AC3E}">
        <p14:creationId xmlns:p14="http://schemas.microsoft.com/office/powerpoint/2010/main" val="2189933374"/>
      </p:ext>
    </p:extLst>
  </p:cSld>
  <p:clrMapOvr>
    <a:masterClrMapping/>
  </p:clrMapOvr>
  <p:transition spd="slow">
    <p:wheel spokes="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EB0D-3DBE-419F-8196-41CE9645A640}"/>
              </a:ext>
            </a:extLst>
          </p:cNvPr>
          <p:cNvSpPr>
            <a:spLocks noGrp="1"/>
          </p:cNvSpPr>
          <p:nvPr>
            <p:ph type="title"/>
          </p:nvPr>
        </p:nvSpPr>
        <p:spPr/>
        <p:txBody>
          <a:bodyPr/>
          <a:lstStyle/>
          <a:p>
            <a:r>
              <a:rPr lang="en-AU" dirty="0"/>
              <a:t>Cirillo LEC</a:t>
            </a:r>
          </a:p>
        </p:txBody>
      </p:sp>
      <p:sp>
        <p:nvSpPr>
          <p:cNvPr id="3" name="Content Placeholder 2">
            <a:extLst>
              <a:ext uri="{FF2B5EF4-FFF2-40B4-BE49-F238E27FC236}">
                <a16:creationId xmlns:a16="http://schemas.microsoft.com/office/drawing/2014/main" id="{B9C1071E-7872-4A53-B6F9-DFB934E15A0B}"/>
              </a:ext>
            </a:extLst>
          </p:cNvPr>
          <p:cNvSpPr>
            <a:spLocks noGrp="1"/>
          </p:cNvSpPr>
          <p:nvPr>
            <p:ph idx="1"/>
          </p:nvPr>
        </p:nvSpPr>
        <p:spPr/>
        <p:txBody>
          <a:bodyPr/>
          <a:lstStyle/>
          <a:p>
            <a:r>
              <a:rPr lang="en-AU" dirty="0"/>
              <a:t>Residential premises adequately separated from the site.</a:t>
            </a:r>
          </a:p>
          <a:p>
            <a:r>
              <a:rPr lang="en-AU" dirty="0"/>
              <a:t>Granted with limited trading hours to 2.00 am on a trial period. As the use was new, operator should earn the right to longer hours. Shorter hours would reduce potential for impact.</a:t>
            </a:r>
          </a:p>
          <a:p>
            <a:r>
              <a:rPr lang="en-AU" dirty="0"/>
              <a:t>Court not a court of morality.</a:t>
            </a:r>
          </a:p>
          <a:p>
            <a:r>
              <a:rPr lang="en-AU" dirty="0"/>
              <a:t>No weight to be ascribed to moral concerns.</a:t>
            </a:r>
          </a:p>
          <a:p>
            <a:endParaRPr lang="en-AU" dirty="0"/>
          </a:p>
        </p:txBody>
      </p:sp>
    </p:spTree>
    <p:extLst>
      <p:ext uri="{BB962C8B-B14F-4D97-AF65-F5344CB8AC3E}">
        <p14:creationId xmlns:p14="http://schemas.microsoft.com/office/powerpoint/2010/main" val="8701544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CECEF-D1BD-4B5D-A6F7-1262CE7E7AAC}"/>
              </a:ext>
            </a:extLst>
          </p:cNvPr>
          <p:cNvSpPr>
            <a:spLocks noGrp="1"/>
          </p:cNvSpPr>
          <p:nvPr>
            <p:ph type="title"/>
          </p:nvPr>
        </p:nvSpPr>
        <p:spPr/>
        <p:txBody>
          <a:bodyPr/>
          <a:lstStyle/>
          <a:p>
            <a:r>
              <a:rPr lang="en-AU" dirty="0"/>
              <a:t>Suh v Liverpool Council - LEC</a:t>
            </a:r>
          </a:p>
        </p:txBody>
      </p:sp>
      <p:sp>
        <p:nvSpPr>
          <p:cNvPr id="3" name="Content Placeholder 2">
            <a:extLst>
              <a:ext uri="{FF2B5EF4-FFF2-40B4-BE49-F238E27FC236}">
                <a16:creationId xmlns:a16="http://schemas.microsoft.com/office/drawing/2014/main" id="{977BD5E6-F2C6-45A8-AF64-FC5A4E5BAE19}"/>
              </a:ext>
            </a:extLst>
          </p:cNvPr>
          <p:cNvSpPr>
            <a:spLocks noGrp="1"/>
          </p:cNvSpPr>
          <p:nvPr>
            <p:ph idx="1"/>
          </p:nvPr>
        </p:nvSpPr>
        <p:spPr/>
        <p:txBody>
          <a:bodyPr>
            <a:normAutofit fontScale="92500" lnSpcReduction="20000"/>
          </a:bodyPr>
          <a:lstStyle/>
          <a:p>
            <a:r>
              <a:rPr lang="en-AU" dirty="0"/>
              <a:t>DA sought for pub at Casula trading until 12.00 midnight, with capacity of 500 patrons.</a:t>
            </a:r>
          </a:p>
          <a:p>
            <a:r>
              <a:rPr lang="en-AU" dirty="0"/>
              <a:t>No live entertainment or </a:t>
            </a:r>
            <a:r>
              <a:rPr lang="en-AU" dirty="0" err="1"/>
              <a:t>bottleshop</a:t>
            </a:r>
            <a:r>
              <a:rPr lang="en-AU" dirty="0"/>
              <a:t>.</a:t>
            </a:r>
          </a:p>
          <a:p>
            <a:r>
              <a:rPr lang="en-AU" dirty="0"/>
              <a:t>Applied criteria in </a:t>
            </a:r>
            <a:r>
              <a:rPr lang="en-AU" u="sng" dirty="0" err="1"/>
              <a:t>Redcape</a:t>
            </a:r>
            <a:r>
              <a:rPr lang="en-AU" dirty="0"/>
              <a:t>.</a:t>
            </a:r>
          </a:p>
          <a:p>
            <a:r>
              <a:rPr lang="en-AU" dirty="0"/>
              <a:t>Locality defined as a 1-kilometre radius of the site (half-hour walking distance) rather than Casula suburb boundary. </a:t>
            </a:r>
          </a:p>
          <a:p>
            <a:r>
              <a:rPr lang="en-AU" dirty="0"/>
              <a:t>Secondary locality was Liverpool LGA.</a:t>
            </a:r>
          </a:p>
          <a:p>
            <a:r>
              <a:rPr lang="en-AU" dirty="0"/>
              <a:t>Locality found to be significantly disadvantaged. Court found correlation between social disadvantage and vulnerability to alcohol-related harms.</a:t>
            </a:r>
          </a:p>
          <a:p>
            <a:r>
              <a:rPr lang="en-AU" dirty="0"/>
              <a:t>Locality had hotspots for domestic violence suggesting elevated levels of family stress.</a:t>
            </a:r>
          </a:p>
        </p:txBody>
      </p:sp>
    </p:spTree>
    <p:extLst>
      <p:ext uri="{BB962C8B-B14F-4D97-AF65-F5344CB8AC3E}">
        <p14:creationId xmlns:p14="http://schemas.microsoft.com/office/powerpoint/2010/main" val="2671725925"/>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89835-EC4F-4FE7-8807-966B55C3993B}"/>
              </a:ext>
            </a:extLst>
          </p:cNvPr>
          <p:cNvSpPr>
            <a:spLocks noGrp="1"/>
          </p:cNvSpPr>
          <p:nvPr>
            <p:ph type="title"/>
          </p:nvPr>
        </p:nvSpPr>
        <p:spPr/>
        <p:txBody>
          <a:bodyPr/>
          <a:lstStyle/>
          <a:p>
            <a:r>
              <a:rPr lang="en-AU" dirty="0"/>
              <a:t>Suh v Liverpool Council - LEC</a:t>
            </a:r>
          </a:p>
        </p:txBody>
      </p:sp>
      <p:sp>
        <p:nvSpPr>
          <p:cNvPr id="3" name="Content Placeholder 2">
            <a:extLst>
              <a:ext uri="{FF2B5EF4-FFF2-40B4-BE49-F238E27FC236}">
                <a16:creationId xmlns:a16="http://schemas.microsoft.com/office/drawing/2014/main" id="{0F29A4AD-90A8-456C-881A-2AF6D45FD80D}"/>
              </a:ext>
            </a:extLst>
          </p:cNvPr>
          <p:cNvSpPr>
            <a:spLocks noGrp="1"/>
          </p:cNvSpPr>
          <p:nvPr>
            <p:ph idx="1"/>
          </p:nvPr>
        </p:nvSpPr>
        <p:spPr/>
        <p:txBody>
          <a:bodyPr>
            <a:normAutofit fontScale="85000" lnSpcReduction="10000"/>
          </a:bodyPr>
          <a:lstStyle/>
          <a:p>
            <a:r>
              <a:rPr lang="en-AU" dirty="0"/>
              <a:t>Found that there would be amenity impacts on an adjoining aged care facility and other residential properties caused by traffic and patrons.</a:t>
            </a:r>
          </a:p>
          <a:p>
            <a:r>
              <a:rPr lang="en-AU" dirty="0"/>
              <a:t>Applicant’s social planner said that many of her recommendations were not incorporated in the Plan of Management. Court found POM not sufficiently robust to mitigate the likely social impacts.</a:t>
            </a:r>
          </a:p>
          <a:p>
            <a:r>
              <a:rPr lang="en-AU" dirty="0"/>
              <a:t>As to density, Court found there would be significant disbenefits in introducing a hotel to a disadvantaged area without a hotel, compared to the slight benefit of removing one hotel licence out of the Liverpool CBD.</a:t>
            </a:r>
          </a:p>
          <a:p>
            <a:r>
              <a:rPr lang="en-AU" dirty="0"/>
              <a:t>Zoning considered a neutral factor as B6 zoning permitted a very range of uses.</a:t>
            </a:r>
          </a:p>
          <a:p>
            <a:r>
              <a:rPr lang="en-AU" dirty="0"/>
              <a:t>Significant weight given to objectors’ concerns. The concerns were reasonably well-founded and were more than a mere expression of subjective fears and concerns.</a:t>
            </a:r>
          </a:p>
          <a:p>
            <a:r>
              <a:rPr lang="en-AU" dirty="0"/>
              <a:t>Application refused.</a:t>
            </a:r>
          </a:p>
        </p:txBody>
      </p:sp>
    </p:spTree>
    <p:extLst>
      <p:ext uri="{BB962C8B-B14F-4D97-AF65-F5344CB8AC3E}">
        <p14:creationId xmlns:p14="http://schemas.microsoft.com/office/powerpoint/2010/main" val="2651912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7F8A4-07F3-425F-AF77-6CC162A4FEEB}"/>
              </a:ext>
            </a:extLst>
          </p:cNvPr>
          <p:cNvSpPr>
            <a:spLocks noGrp="1"/>
          </p:cNvSpPr>
          <p:nvPr>
            <p:ph type="title"/>
          </p:nvPr>
        </p:nvSpPr>
        <p:spPr/>
        <p:txBody>
          <a:bodyPr/>
          <a:lstStyle/>
          <a:p>
            <a:r>
              <a:rPr lang="en-AU" dirty="0"/>
              <a:t>Applications to vary trading hours</a:t>
            </a:r>
          </a:p>
        </p:txBody>
      </p:sp>
      <p:sp>
        <p:nvSpPr>
          <p:cNvPr id="3" name="Content Placeholder 2">
            <a:extLst>
              <a:ext uri="{FF2B5EF4-FFF2-40B4-BE49-F238E27FC236}">
                <a16:creationId xmlns:a16="http://schemas.microsoft.com/office/drawing/2014/main" id="{45BBD157-EA6A-4925-96E1-149E6ACDD9C6}"/>
              </a:ext>
            </a:extLst>
          </p:cNvPr>
          <p:cNvSpPr>
            <a:spLocks noGrp="1"/>
          </p:cNvSpPr>
          <p:nvPr>
            <p:ph idx="1"/>
          </p:nvPr>
        </p:nvSpPr>
        <p:spPr>
          <a:xfrm>
            <a:off x="1154954" y="2323750"/>
            <a:ext cx="8825659" cy="4110606"/>
          </a:xfrm>
        </p:spPr>
        <p:txBody>
          <a:bodyPr>
            <a:normAutofit fontScale="92500" lnSpcReduction="10000"/>
          </a:bodyPr>
          <a:lstStyle/>
          <a:p>
            <a:r>
              <a:rPr lang="en-AU" dirty="0"/>
              <a:t>Applicant must address gambling-related matters in the CIS: cl 28 LR.</a:t>
            </a:r>
          </a:p>
          <a:p>
            <a:r>
              <a:rPr lang="en-AU" dirty="0"/>
              <a:t>ILGA will usually require:</a:t>
            </a:r>
          </a:p>
          <a:p>
            <a:pPr lvl="1">
              <a:buFont typeface="Courier New" panose="02070309020205020404" pitchFamily="49" charset="0"/>
              <a:buChar char="o"/>
            </a:pPr>
            <a:r>
              <a:rPr lang="en-AU" dirty="0"/>
              <a:t>Plan of Management</a:t>
            </a:r>
          </a:p>
          <a:p>
            <a:pPr lvl="1">
              <a:buFont typeface="Courier New" panose="02070309020205020404" pitchFamily="49" charset="0"/>
              <a:buChar char="o"/>
            </a:pPr>
            <a:r>
              <a:rPr lang="en-AU" dirty="0"/>
              <a:t>Address gaming impact</a:t>
            </a:r>
          </a:p>
          <a:p>
            <a:pPr lvl="1">
              <a:buFont typeface="Courier New" panose="02070309020205020404" pitchFamily="49" charset="0"/>
              <a:buChar char="o"/>
            </a:pPr>
            <a:r>
              <a:rPr lang="en-AU" dirty="0"/>
              <a:t>Comparative food, liquor and gaming sales for previous six months</a:t>
            </a:r>
          </a:p>
          <a:p>
            <a:pPr lvl="1">
              <a:buFont typeface="Courier New" panose="02070309020205020404" pitchFamily="49" charset="0"/>
              <a:buChar char="o"/>
            </a:pPr>
            <a:r>
              <a:rPr lang="en-AU" dirty="0"/>
              <a:t>Gaming statistics for the venue and LGA</a:t>
            </a:r>
          </a:p>
          <a:p>
            <a:pPr lvl="1">
              <a:buFont typeface="Courier New" panose="02070309020205020404" pitchFamily="49" charset="0"/>
              <a:buChar char="o"/>
            </a:pPr>
            <a:r>
              <a:rPr lang="en-AU" dirty="0"/>
              <a:t>Available counselling services </a:t>
            </a:r>
          </a:p>
          <a:p>
            <a:pPr lvl="1">
              <a:buFont typeface="Courier New" panose="02070309020205020404" pitchFamily="49" charset="0"/>
              <a:buChar char="o"/>
            </a:pPr>
            <a:r>
              <a:rPr lang="en-AU" dirty="0"/>
              <a:t>Steps taken to assess gaming-related impacts</a:t>
            </a:r>
          </a:p>
          <a:p>
            <a:pPr lvl="1">
              <a:buFont typeface="Courier New" panose="02070309020205020404" pitchFamily="49" charset="0"/>
              <a:buChar char="o"/>
            </a:pPr>
            <a:r>
              <a:rPr lang="en-AU" dirty="0"/>
              <a:t>Any benefits/donations to the local community</a:t>
            </a:r>
          </a:p>
          <a:p>
            <a:pPr lvl="1">
              <a:buFont typeface="Courier New" panose="02070309020205020404" pitchFamily="49" charset="0"/>
              <a:buChar char="o"/>
            </a:pPr>
            <a:r>
              <a:rPr lang="en-AU" dirty="0"/>
              <a:t>Patron profile for the venue and gaming area (nationality, age, gender etc)</a:t>
            </a:r>
          </a:p>
          <a:p>
            <a:pPr lvl="1">
              <a:buFont typeface="Courier New" panose="02070309020205020404" pitchFamily="49" charset="0"/>
              <a:buChar char="o"/>
            </a:pPr>
            <a:r>
              <a:rPr lang="en-AU" dirty="0"/>
              <a:t>Demographic, social and economic data on the LGA</a:t>
            </a:r>
          </a:p>
          <a:p>
            <a:pPr lvl="1">
              <a:buFont typeface="Courier New" panose="02070309020205020404" pitchFamily="49" charset="0"/>
              <a:buChar char="o"/>
            </a:pPr>
            <a:r>
              <a:rPr lang="en-AU" dirty="0"/>
              <a:t>Assessment of positive and negative impacts of gaming on the ETA application.</a:t>
            </a:r>
          </a:p>
        </p:txBody>
      </p:sp>
    </p:spTree>
    <p:extLst>
      <p:ext uri="{BB962C8B-B14F-4D97-AF65-F5344CB8AC3E}">
        <p14:creationId xmlns:p14="http://schemas.microsoft.com/office/powerpoint/2010/main" val="1353985456"/>
      </p:ext>
    </p:extLst>
  </p:cSld>
  <p:clrMapOvr>
    <a:masterClrMapping/>
  </p:clrMapOvr>
  <p:transition spd="slow">
    <p:randomBar dir="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EEA0B-0FC7-4EE5-B598-85EFC129D9CE}"/>
              </a:ext>
            </a:extLst>
          </p:cNvPr>
          <p:cNvSpPr>
            <a:spLocks noGrp="1"/>
          </p:cNvSpPr>
          <p:nvPr>
            <p:ph type="title"/>
          </p:nvPr>
        </p:nvSpPr>
        <p:spPr/>
        <p:txBody>
          <a:bodyPr/>
          <a:lstStyle/>
          <a:p>
            <a:endParaRPr lang="en-AU" dirty="0"/>
          </a:p>
        </p:txBody>
      </p:sp>
      <p:sp>
        <p:nvSpPr>
          <p:cNvPr id="3" name="Content Placeholder 2">
            <a:extLst>
              <a:ext uri="{FF2B5EF4-FFF2-40B4-BE49-F238E27FC236}">
                <a16:creationId xmlns:a16="http://schemas.microsoft.com/office/drawing/2014/main" id="{62336C6D-C399-4F02-B378-F3B7DC198D62}"/>
              </a:ext>
            </a:extLst>
          </p:cNvPr>
          <p:cNvSpPr>
            <a:spLocks noGrp="1"/>
          </p:cNvSpPr>
          <p:nvPr>
            <p:ph idx="1"/>
          </p:nvPr>
        </p:nvSpPr>
        <p:spPr>
          <a:xfrm>
            <a:off x="1154954" y="2097248"/>
            <a:ext cx="8825659" cy="3922552"/>
          </a:xfrm>
        </p:spPr>
        <p:txBody>
          <a:bodyPr/>
          <a:lstStyle/>
          <a:p>
            <a:pPr marL="0" indent="0">
              <a:buNone/>
            </a:pPr>
            <a:endParaRPr lang="en-AU" dirty="0"/>
          </a:p>
          <a:p>
            <a:pPr marL="0" indent="0">
              <a:buNone/>
            </a:pPr>
            <a:endParaRPr lang="en-AU" dirty="0"/>
          </a:p>
          <a:p>
            <a:pPr marL="0" indent="0">
              <a:buNone/>
            </a:pPr>
            <a:endParaRPr lang="en-AU" dirty="0"/>
          </a:p>
          <a:p>
            <a:pPr marL="0" indent="0" algn="ctr">
              <a:buNone/>
            </a:pPr>
            <a:r>
              <a:rPr lang="en-AU" sz="6000" b="1" dirty="0"/>
              <a:t>The LIA Reforms</a:t>
            </a:r>
          </a:p>
        </p:txBody>
      </p:sp>
    </p:spTree>
    <p:extLst>
      <p:ext uri="{BB962C8B-B14F-4D97-AF65-F5344CB8AC3E}">
        <p14:creationId xmlns:p14="http://schemas.microsoft.com/office/powerpoint/2010/main" val="366975328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855E7-9C4F-4A59-A980-1F8AA4C66887}"/>
              </a:ext>
            </a:extLst>
          </p:cNvPr>
          <p:cNvSpPr>
            <a:spLocks noGrp="1"/>
          </p:cNvSpPr>
          <p:nvPr>
            <p:ph type="title"/>
          </p:nvPr>
        </p:nvSpPr>
        <p:spPr>
          <a:xfrm>
            <a:off x="838200" y="889233"/>
            <a:ext cx="10515600" cy="1023457"/>
          </a:xfrm>
        </p:spPr>
        <p:txBody>
          <a:bodyPr>
            <a:normAutofit/>
          </a:bodyPr>
          <a:lstStyle/>
          <a:p>
            <a:r>
              <a:rPr lang="en-AU" dirty="0"/>
              <a:t>The LIA Scheme – Old Rules</a:t>
            </a:r>
          </a:p>
        </p:txBody>
      </p:sp>
      <p:sp>
        <p:nvSpPr>
          <p:cNvPr id="3" name="Content Placeholder 2">
            <a:extLst>
              <a:ext uri="{FF2B5EF4-FFF2-40B4-BE49-F238E27FC236}">
                <a16:creationId xmlns:a16="http://schemas.microsoft.com/office/drawing/2014/main" id="{8B9C8231-F33C-4481-BB51-88BF7E57E155}"/>
              </a:ext>
            </a:extLst>
          </p:cNvPr>
          <p:cNvSpPr>
            <a:spLocks noGrp="1"/>
          </p:cNvSpPr>
          <p:nvPr>
            <p:ph idx="1"/>
          </p:nvPr>
        </p:nvSpPr>
        <p:spPr>
          <a:xfrm>
            <a:off x="931177" y="2281806"/>
            <a:ext cx="9986017" cy="3899467"/>
          </a:xfrm>
        </p:spPr>
        <p:txBody>
          <a:bodyPr>
            <a:normAutofit/>
          </a:bodyPr>
          <a:lstStyle/>
          <a:p>
            <a:pPr>
              <a:lnSpc>
                <a:spcPct val="150000"/>
              </a:lnSpc>
            </a:pPr>
            <a:r>
              <a:rPr lang="en-AU" sz="1400" dirty="0"/>
              <a:t>Threshold increase requires LIA unless moving GMEs permits within the same LGA.</a:t>
            </a:r>
          </a:p>
          <a:p>
            <a:pPr>
              <a:lnSpc>
                <a:spcPct val="150000"/>
              </a:lnSpc>
            </a:pPr>
            <a:r>
              <a:rPr lang="en-AU" sz="1400" dirty="0"/>
              <a:t>All LGAs classed as Band 1, Band 2 and Band 3.</a:t>
            </a:r>
          </a:p>
          <a:p>
            <a:pPr>
              <a:lnSpc>
                <a:spcPct val="150000"/>
              </a:lnSpc>
            </a:pPr>
            <a:r>
              <a:rPr lang="en-AU" sz="1400" dirty="0"/>
              <a:t>Bandings based 33% SEIFA, 33% GM Density per capita, 33% GM Expenditure per capita.</a:t>
            </a:r>
          </a:p>
          <a:p>
            <a:pPr>
              <a:lnSpc>
                <a:spcPct val="150000"/>
              </a:lnSpc>
            </a:pPr>
            <a:r>
              <a:rPr lang="en-AU" sz="1400" dirty="0"/>
              <a:t>No LIA required for threshold increase (1-20) in Band 1 LGA.</a:t>
            </a:r>
          </a:p>
          <a:p>
            <a:pPr>
              <a:lnSpc>
                <a:spcPct val="150000"/>
              </a:lnSpc>
            </a:pPr>
            <a:r>
              <a:rPr lang="en-AU" sz="1400" dirty="0"/>
              <a:t>Class 1 LIA required for threshold increase (1 – 20) in Band 2 LGA.</a:t>
            </a:r>
          </a:p>
          <a:p>
            <a:pPr>
              <a:lnSpc>
                <a:spcPct val="150000"/>
              </a:lnSpc>
            </a:pPr>
            <a:r>
              <a:rPr lang="en-AU" sz="1400" dirty="0"/>
              <a:t>Class 2 LIA required for any GMT increase in Band 3 LGA (and 20+ GMT increase in Band 2 LGA over 1 year).</a:t>
            </a:r>
          </a:p>
          <a:p>
            <a:pPr>
              <a:lnSpc>
                <a:spcPct val="150000"/>
              </a:lnSpc>
            </a:pPr>
            <a:r>
              <a:rPr lang="en-AU" sz="1400" dirty="0"/>
              <a:t>Class 1 LIA required demonstration of “positive contribution to local community”.</a:t>
            </a:r>
            <a:endParaRPr lang="en-AU" sz="1800" dirty="0"/>
          </a:p>
          <a:p>
            <a:pPr>
              <a:lnSpc>
                <a:spcPct val="100000"/>
              </a:lnSpc>
            </a:pPr>
            <a:endParaRPr lang="en-AU" sz="1800" dirty="0"/>
          </a:p>
          <a:p>
            <a:endParaRPr lang="en-AU" dirty="0"/>
          </a:p>
        </p:txBody>
      </p:sp>
    </p:spTree>
    <p:extLst>
      <p:ext uri="{BB962C8B-B14F-4D97-AF65-F5344CB8AC3E}">
        <p14:creationId xmlns:p14="http://schemas.microsoft.com/office/powerpoint/2010/main" val="14009176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05538-2089-4F96-A70C-C5F786568023}"/>
              </a:ext>
            </a:extLst>
          </p:cNvPr>
          <p:cNvSpPr>
            <a:spLocks noGrp="1"/>
          </p:cNvSpPr>
          <p:nvPr>
            <p:ph type="title"/>
          </p:nvPr>
        </p:nvSpPr>
        <p:spPr>
          <a:xfrm>
            <a:off x="755010" y="973668"/>
            <a:ext cx="9161358" cy="706964"/>
          </a:xfrm>
        </p:spPr>
        <p:txBody>
          <a:bodyPr/>
          <a:lstStyle/>
          <a:p>
            <a:r>
              <a:rPr lang="en-AU" dirty="0"/>
              <a:t>The LIA Scheme – Old Rules</a:t>
            </a:r>
          </a:p>
        </p:txBody>
      </p:sp>
      <p:sp>
        <p:nvSpPr>
          <p:cNvPr id="3" name="Content Placeholder 2">
            <a:extLst>
              <a:ext uri="{FF2B5EF4-FFF2-40B4-BE49-F238E27FC236}">
                <a16:creationId xmlns:a16="http://schemas.microsoft.com/office/drawing/2014/main" id="{FA5407EC-6997-45C9-9201-20C2EFCFCBEE}"/>
              </a:ext>
            </a:extLst>
          </p:cNvPr>
          <p:cNvSpPr>
            <a:spLocks noGrp="1"/>
          </p:cNvSpPr>
          <p:nvPr>
            <p:ph idx="1"/>
          </p:nvPr>
        </p:nvSpPr>
        <p:spPr/>
        <p:txBody>
          <a:bodyPr/>
          <a:lstStyle/>
          <a:p>
            <a:pPr>
              <a:lnSpc>
                <a:spcPct val="150000"/>
              </a:lnSpc>
            </a:pPr>
            <a:r>
              <a:rPr lang="en-AU" dirty="0"/>
              <a:t>“Positive contribution” – a modest amount per threshold increase.</a:t>
            </a:r>
          </a:p>
          <a:p>
            <a:pPr>
              <a:lnSpc>
                <a:spcPct val="100000"/>
              </a:lnSpc>
            </a:pPr>
            <a:r>
              <a:rPr lang="en-AU" dirty="0"/>
              <a:t>Class 2 LIA required satisfaction of “overall positive social and economic impact” test to the local community: a very difficult test – see Fairfield Hotel and Mounties.  </a:t>
            </a:r>
          </a:p>
          <a:p>
            <a:pPr>
              <a:lnSpc>
                <a:spcPct val="100000"/>
              </a:lnSpc>
            </a:pPr>
            <a:r>
              <a:rPr lang="en-AU" dirty="0"/>
              <a:t>No LIA required if moving GMEs or permits within the same LGA.  </a:t>
            </a:r>
          </a:p>
          <a:p>
            <a:pPr>
              <a:lnSpc>
                <a:spcPct val="100000"/>
              </a:lnSpc>
            </a:pPr>
            <a:r>
              <a:rPr lang="en-AU" dirty="0"/>
              <a:t>Hotel/Club could choose recipient.  </a:t>
            </a:r>
          </a:p>
          <a:p>
            <a:pPr>
              <a:lnSpc>
                <a:spcPct val="100000"/>
              </a:lnSpc>
            </a:pPr>
            <a:r>
              <a:rPr lang="en-AU" dirty="0"/>
              <a:t>Limit of 1 block of GMEs per 12 months transferred country to city: sec 21</a:t>
            </a:r>
          </a:p>
          <a:p>
            <a:pPr>
              <a:lnSpc>
                <a:spcPct val="100000"/>
              </a:lnSpc>
            </a:pPr>
            <a:r>
              <a:rPr lang="en-AU" dirty="0"/>
              <a:t>No forfeiture if remove licence and GMEs within the same LGA: sec 21(1A).</a:t>
            </a:r>
          </a:p>
          <a:p>
            <a:pPr marL="0" indent="0">
              <a:buNone/>
            </a:pPr>
            <a:endParaRPr lang="en-AU" dirty="0"/>
          </a:p>
        </p:txBody>
      </p:sp>
    </p:spTree>
    <p:extLst>
      <p:ext uri="{BB962C8B-B14F-4D97-AF65-F5344CB8AC3E}">
        <p14:creationId xmlns:p14="http://schemas.microsoft.com/office/powerpoint/2010/main" val="39716433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4F5F8-DCAB-4C66-A9F1-B308AC9EC080}"/>
              </a:ext>
            </a:extLst>
          </p:cNvPr>
          <p:cNvSpPr>
            <a:spLocks noGrp="1"/>
          </p:cNvSpPr>
          <p:nvPr>
            <p:ph type="title"/>
          </p:nvPr>
        </p:nvSpPr>
        <p:spPr>
          <a:xfrm>
            <a:off x="838200" y="365125"/>
            <a:ext cx="8429368" cy="1564343"/>
          </a:xfrm>
        </p:spPr>
        <p:txBody>
          <a:bodyPr/>
          <a:lstStyle/>
          <a:p>
            <a:r>
              <a:rPr lang="en-AU" dirty="0"/>
              <a:t>LIA Scheme – New Rules</a:t>
            </a:r>
          </a:p>
        </p:txBody>
      </p:sp>
      <p:sp>
        <p:nvSpPr>
          <p:cNvPr id="3" name="Content Placeholder 2">
            <a:extLst>
              <a:ext uri="{FF2B5EF4-FFF2-40B4-BE49-F238E27FC236}">
                <a16:creationId xmlns:a16="http://schemas.microsoft.com/office/drawing/2014/main" id="{8B65623A-7C60-473B-A017-DA26A596CCA0}"/>
              </a:ext>
            </a:extLst>
          </p:cNvPr>
          <p:cNvSpPr>
            <a:spLocks noGrp="1"/>
          </p:cNvSpPr>
          <p:nvPr>
            <p:ph idx="1"/>
          </p:nvPr>
        </p:nvSpPr>
        <p:spPr>
          <a:xfrm>
            <a:off x="1132515" y="2810312"/>
            <a:ext cx="8674216" cy="3305262"/>
          </a:xfrm>
        </p:spPr>
        <p:txBody>
          <a:bodyPr>
            <a:normAutofit/>
          </a:bodyPr>
          <a:lstStyle/>
          <a:p>
            <a:r>
              <a:rPr lang="en-AU" sz="1400" dirty="0"/>
              <a:t>All LGAs broken up into SA2 areas.  Each SA2 area is banded 1, 2 or 3.</a:t>
            </a:r>
          </a:p>
          <a:p>
            <a:r>
              <a:rPr lang="en-AU" sz="1400" dirty="0"/>
              <a:t>Bandings based 70% SEIFA, 15% GME expenditure per capita, 15% GM density per capita.  </a:t>
            </a:r>
          </a:p>
          <a:p>
            <a:r>
              <a:rPr lang="en-AU" sz="1400" dirty="0"/>
              <a:t>Some LGAs (</a:t>
            </a:r>
            <a:r>
              <a:rPr lang="en-AU" sz="1400" dirty="0" err="1"/>
              <a:t>eg</a:t>
            </a:r>
            <a:r>
              <a:rPr lang="en-AU" sz="1400" dirty="0"/>
              <a:t> Blacktown) can have Band 1, Band 2 and Band 3 SLAs within one LGA.</a:t>
            </a:r>
          </a:p>
          <a:p>
            <a:r>
              <a:rPr lang="en-AU" sz="1400" dirty="0"/>
              <a:t>Can only remove GMEs/permits without LIA if removing from an equivalent or higher banded SA2 within the same LGA.</a:t>
            </a:r>
          </a:p>
          <a:p>
            <a:r>
              <a:rPr lang="en-AU" sz="1400" dirty="0"/>
              <a:t>Can also remove from an </a:t>
            </a:r>
            <a:r>
              <a:rPr lang="en-AU" sz="1400" u="sng" dirty="0"/>
              <a:t>adjoining</a:t>
            </a:r>
            <a:r>
              <a:rPr lang="en-AU" sz="1400" dirty="0"/>
              <a:t> SA2 which is outside the LGA, but adjoins the venue’s SA2 (if removing from an equivalent or higher banded SA2).</a:t>
            </a:r>
          </a:p>
          <a:p>
            <a:r>
              <a:rPr lang="en-AU" sz="1400" dirty="0"/>
              <a:t>If Class 1 LIA, “positive contribution” now requires payment of substantial amount: </a:t>
            </a:r>
          </a:p>
          <a:p>
            <a:pPr lvl="1">
              <a:buFont typeface="Wingdings" panose="05000000000000000000" pitchFamily="2" charset="2"/>
              <a:buChar char="Ø"/>
            </a:pPr>
            <a:r>
              <a:rPr lang="en-AU" sz="1200" dirty="0"/>
              <a:t>	</a:t>
            </a:r>
            <a:r>
              <a:rPr lang="en-AU" sz="1400" dirty="0"/>
              <a:t>15% of average profit of existing gaming machines before tax x GMT increase x 5 years.</a:t>
            </a:r>
          </a:p>
        </p:txBody>
      </p:sp>
    </p:spTree>
    <p:extLst>
      <p:ext uri="{BB962C8B-B14F-4D97-AF65-F5344CB8AC3E}">
        <p14:creationId xmlns:p14="http://schemas.microsoft.com/office/powerpoint/2010/main" val="268182372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AB317-B9F5-4932-AF3E-0DA29449835C}"/>
              </a:ext>
            </a:extLst>
          </p:cNvPr>
          <p:cNvSpPr>
            <a:spLocks noGrp="1"/>
          </p:cNvSpPr>
          <p:nvPr>
            <p:ph type="title"/>
          </p:nvPr>
        </p:nvSpPr>
        <p:spPr/>
        <p:txBody>
          <a:bodyPr/>
          <a:lstStyle/>
          <a:p>
            <a:r>
              <a:rPr lang="en-AU" dirty="0"/>
              <a:t>LIA Scheme – New Rules</a:t>
            </a:r>
          </a:p>
        </p:txBody>
      </p:sp>
      <p:sp>
        <p:nvSpPr>
          <p:cNvPr id="3" name="Content Placeholder 2">
            <a:extLst>
              <a:ext uri="{FF2B5EF4-FFF2-40B4-BE49-F238E27FC236}">
                <a16:creationId xmlns:a16="http://schemas.microsoft.com/office/drawing/2014/main" id="{75CAF564-1497-4BBB-BFEE-6ACDF5821C9C}"/>
              </a:ext>
            </a:extLst>
          </p:cNvPr>
          <p:cNvSpPr>
            <a:spLocks noGrp="1"/>
          </p:cNvSpPr>
          <p:nvPr>
            <p:ph idx="1"/>
          </p:nvPr>
        </p:nvSpPr>
        <p:spPr/>
        <p:txBody>
          <a:bodyPr/>
          <a:lstStyle/>
          <a:p>
            <a:r>
              <a:rPr lang="en-AU" dirty="0"/>
              <a:t>Class 1 and Class 2 payments to be made to Responsible Gambling Fund.</a:t>
            </a:r>
          </a:p>
          <a:p>
            <a:r>
              <a:rPr lang="en-AU" dirty="0"/>
              <a:t>Ability to reduce financial payment by reference to “additional positive contributions”:  extra responsible gaming measures (for clubs extra </a:t>
            </a:r>
            <a:r>
              <a:rPr lang="en-AU" dirty="0" err="1"/>
              <a:t>ClubGRANTS</a:t>
            </a:r>
            <a:r>
              <a:rPr lang="en-AU" dirty="0"/>
              <a:t> payments).</a:t>
            </a:r>
          </a:p>
          <a:p>
            <a:r>
              <a:rPr lang="en-AU" dirty="0"/>
              <a:t>Longer consultation periods.</a:t>
            </a:r>
          </a:p>
          <a:p>
            <a:r>
              <a:rPr lang="en-AU" dirty="0"/>
              <a:t>Seems that ILGA will not impose sourcing conditions. </a:t>
            </a:r>
          </a:p>
          <a:p>
            <a:r>
              <a:rPr lang="en-AU" dirty="0"/>
              <a:t>Time limits for fulfilling threshold increases.</a:t>
            </a:r>
          </a:p>
        </p:txBody>
      </p:sp>
    </p:spTree>
    <p:extLst>
      <p:ext uri="{BB962C8B-B14F-4D97-AF65-F5344CB8AC3E}">
        <p14:creationId xmlns:p14="http://schemas.microsoft.com/office/powerpoint/2010/main" val="35065203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01B0D-4468-470C-8D70-EEFFF508E9B9}"/>
              </a:ext>
            </a:extLst>
          </p:cNvPr>
          <p:cNvSpPr>
            <a:spLocks noGrp="1"/>
          </p:cNvSpPr>
          <p:nvPr>
            <p:ph type="title"/>
          </p:nvPr>
        </p:nvSpPr>
        <p:spPr/>
        <p:txBody>
          <a:bodyPr/>
          <a:lstStyle/>
          <a:p>
            <a:r>
              <a:rPr lang="en-AU" dirty="0"/>
              <a:t>NCAT – ALDI Young</a:t>
            </a:r>
          </a:p>
        </p:txBody>
      </p:sp>
      <p:sp>
        <p:nvSpPr>
          <p:cNvPr id="3" name="Content Placeholder 2">
            <a:extLst>
              <a:ext uri="{FF2B5EF4-FFF2-40B4-BE49-F238E27FC236}">
                <a16:creationId xmlns:a16="http://schemas.microsoft.com/office/drawing/2014/main" id="{CA9D47C6-96D7-4EA5-A276-1C37C83D3BF8}"/>
              </a:ext>
            </a:extLst>
          </p:cNvPr>
          <p:cNvSpPr>
            <a:spLocks noGrp="1"/>
          </p:cNvSpPr>
          <p:nvPr>
            <p:ph idx="1"/>
          </p:nvPr>
        </p:nvSpPr>
        <p:spPr/>
        <p:txBody>
          <a:bodyPr>
            <a:normAutofit fontScale="85000" lnSpcReduction="20000"/>
          </a:bodyPr>
          <a:lstStyle/>
          <a:p>
            <a:r>
              <a:rPr lang="en-AU" dirty="0"/>
              <a:t>Removal of hotel licence to be used as a supermarket liquor department</a:t>
            </a:r>
          </a:p>
          <a:p>
            <a:r>
              <a:rPr lang="en-AU" dirty="0"/>
              <a:t>45(4)(c) requires DA to use the premises for the “purposes for the business or activity to which the proposed licence relates”.</a:t>
            </a:r>
          </a:p>
          <a:p>
            <a:r>
              <a:rPr lang="en-AU" dirty="0"/>
              <a:t>Held – This relates to the actual activity or business to be carried out, not an activity which matches the licence type.</a:t>
            </a:r>
          </a:p>
          <a:p>
            <a:r>
              <a:rPr lang="en-AU" dirty="0"/>
              <a:t>Guideline 6 – Desirable to follow existing policy guidelines.</a:t>
            </a:r>
          </a:p>
          <a:p>
            <a:r>
              <a:rPr lang="en-AU" dirty="0"/>
              <a:t>Reject applicant’s submission that primacy should be given to the views of the community in the CIS process</a:t>
            </a:r>
          </a:p>
          <a:p>
            <a:r>
              <a:rPr lang="en-AU" dirty="0"/>
              <a:t>Assessment is a multi-factorial one taking into account Act’s objects, mandatory considerations and CIS objects.</a:t>
            </a:r>
          </a:p>
          <a:p>
            <a:r>
              <a:rPr lang="en-AU" dirty="0"/>
              <a:t>Neither party bears any onus.</a:t>
            </a:r>
          </a:p>
          <a:p>
            <a:r>
              <a:rPr lang="en-AU" dirty="0"/>
              <a:t>In determining density, unrealistic to include dormant and highly-limited licences.</a:t>
            </a:r>
          </a:p>
        </p:txBody>
      </p:sp>
    </p:spTree>
    <p:extLst>
      <p:ext uri="{BB962C8B-B14F-4D97-AF65-F5344CB8AC3E}">
        <p14:creationId xmlns:p14="http://schemas.microsoft.com/office/powerpoint/2010/main" val="1184326575"/>
      </p:ext>
    </p:extLst>
  </p:cSld>
  <p:clrMapOvr>
    <a:masterClrMapping/>
  </p:clrMapOvr>
  <p:transition spd="slow">
    <p:randomBar dir="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976A-C831-4A62-9C01-B54C1E8AEF58}"/>
              </a:ext>
            </a:extLst>
          </p:cNvPr>
          <p:cNvSpPr>
            <a:spLocks noGrp="1"/>
          </p:cNvSpPr>
          <p:nvPr>
            <p:ph type="title"/>
          </p:nvPr>
        </p:nvSpPr>
        <p:spPr/>
        <p:txBody>
          <a:bodyPr/>
          <a:lstStyle/>
          <a:p>
            <a:r>
              <a:rPr lang="en-AU" dirty="0"/>
              <a:t>LIA Scheme – New Rules</a:t>
            </a:r>
          </a:p>
        </p:txBody>
      </p:sp>
      <p:sp>
        <p:nvSpPr>
          <p:cNvPr id="3" name="Content Placeholder 2">
            <a:extLst>
              <a:ext uri="{FF2B5EF4-FFF2-40B4-BE49-F238E27FC236}">
                <a16:creationId xmlns:a16="http://schemas.microsoft.com/office/drawing/2014/main" id="{1CAFE494-1BE7-40D6-9EB6-DBE97831B269}"/>
              </a:ext>
            </a:extLst>
          </p:cNvPr>
          <p:cNvSpPr>
            <a:spLocks noGrp="1"/>
          </p:cNvSpPr>
          <p:nvPr>
            <p:ph idx="1"/>
          </p:nvPr>
        </p:nvSpPr>
        <p:spPr/>
        <p:txBody>
          <a:bodyPr>
            <a:normAutofit/>
          </a:bodyPr>
          <a:lstStyle/>
          <a:p>
            <a:r>
              <a:rPr lang="en-AU" dirty="0"/>
              <a:t>Limit of 2 blocks of GMEs per 12 months can be transferred county to city: sec 21.</a:t>
            </a:r>
          </a:p>
          <a:p>
            <a:r>
              <a:rPr lang="en-AU" dirty="0"/>
              <a:t>Country hotels with up to 6 GMEs can be transferred without forfeiture if transferred simultaneously to one or more hotels, to reduce threshold to zero: sec 20A(3).</a:t>
            </a:r>
          </a:p>
          <a:p>
            <a:r>
              <a:rPr lang="en-AU" dirty="0"/>
              <a:t>Timing for hotels with threshold of 7</a:t>
            </a:r>
          </a:p>
          <a:p>
            <a:r>
              <a:rPr lang="en-AU" dirty="0"/>
              <a:t>Non-forfeiture on removal of licence to same SA2, or to an SA2 with same or lower threshold: sec 21(1A), within the same LGA or adjoining SA2.</a:t>
            </a:r>
          </a:p>
          <a:p>
            <a:r>
              <a:rPr lang="en-AU" dirty="0"/>
              <a:t>Threshold increases in Fairfield LGA prohibited: sec 32A </a:t>
            </a:r>
          </a:p>
          <a:p>
            <a:endParaRPr lang="en-AU" dirty="0"/>
          </a:p>
        </p:txBody>
      </p:sp>
    </p:spTree>
    <p:extLst>
      <p:ext uri="{BB962C8B-B14F-4D97-AF65-F5344CB8AC3E}">
        <p14:creationId xmlns:p14="http://schemas.microsoft.com/office/powerpoint/2010/main" val="35260329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F81A-512E-4E0F-97E0-2B6C919D2D9B}"/>
              </a:ext>
            </a:extLst>
          </p:cNvPr>
          <p:cNvSpPr>
            <a:spLocks noGrp="1"/>
          </p:cNvSpPr>
          <p:nvPr>
            <p:ph type="title"/>
          </p:nvPr>
        </p:nvSpPr>
        <p:spPr/>
        <p:txBody>
          <a:bodyPr/>
          <a:lstStyle/>
          <a:p>
            <a:r>
              <a:rPr lang="en-AU" dirty="0"/>
              <a:t>LIA Scheme – New Rules</a:t>
            </a:r>
          </a:p>
        </p:txBody>
      </p:sp>
      <p:sp>
        <p:nvSpPr>
          <p:cNvPr id="3" name="Content Placeholder 2">
            <a:extLst>
              <a:ext uri="{FF2B5EF4-FFF2-40B4-BE49-F238E27FC236}">
                <a16:creationId xmlns:a16="http://schemas.microsoft.com/office/drawing/2014/main" id="{8F05390A-4573-4E96-92E1-FC9290262546}"/>
              </a:ext>
            </a:extLst>
          </p:cNvPr>
          <p:cNvSpPr>
            <a:spLocks noGrp="1"/>
          </p:cNvSpPr>
          <p:nvPr>
            <p:ph idx="1"/>
          </p:nvPr>
        </p:nvSpPr>
        <p:spPr/>
        <p:txBody>
          <a:bodyPr/>
          <a:lstStyle/>
          <a:p>
            <a:r>
              <a:rPr lang="en-AU" dirty="0"/>
              <a:t>Band 3 areas have ‘area cap’ determined by ILGA. Cannot get GMT increase which takes the number above the area cap (unless from an adjoining SA2 with same or higher banding).</a:t>
            </a:r>
          </a:p>
          <a:p>
            <a:r>
              <a:rPr lang="en-AU" dirty="0"/>
              <a:t>Time standards prescribed under the regs for threshold increases.</a:t>
            </a:r>
          </a:p>
          <a:p>
            <a:r>
              <a:rPr lang="en-AU" dirty="0"/>
              <a:t>Leasing of GMEs permitted if hotel has threshold of 10 or less (clubs 30 or less).</a:t>
            </a:r>
          </a:p>
          <a:p>
            <a:r>
              <a:rPr lang="en-AU" dirty="0"/>
              <a:t>Leased GMEs do not reduce the ‘area cap’.</a:t>
            </a:r>
          </a:p>
          <a:p>
            <a:r>
              <a:rPr lang="en-AU" dirty="0"/>
              <a:t>GMT increases and the leasing scheme.</a:t>
            </a:r>
          </a:p>
        </p:txBody>
      </p:sp>
    </p:spTree>
    <p:extLst>
      <p:ext uri="{BB962C8B-B14F-4D97-AF65-F5344CB8AC3E}">
        <p14:creationId xmlns:p14="http://schemas.microsoft.com/office/powerpoint/2010/main" val="259253063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72D95-0B20-4565-8882-C094429BEF74}"/>
              </a:ext>
            </a:extLst>
          </p:cNvPr>
          <p:cNvSpPr>
            <a:spLocks noGrp="1"/>
          </p:cNvSpPr>
          <p:nvPr>
            <p:ph type="title"/>
          </p:nvPr>
        </p:nvSpPr>
        <p:spPr/>
        <p:txBody>
          <a:bodyPr/>
          <a:lstStyle/>
          <a:p>
            <a:r>
              <a:rPr lang="en-AU" dirty="0"/>
              <a:t>Gaming Machines</a:t>
            </a:r>
          </a:p>
        </p:txBody>
      </p:sp>
      <p:sp>
        <p:nvSpPr>
          <p:cNvPr id="3" name="Content Placeholder 2">
            <a:extLst>
              <a:ext uri="{FF2B5EF4-FFF2-40B4-BE49-F238E27FC236}">
                <a16:creationId xmlns:a16="http://schemas.microsoft.com/office/drawing/2014/main" id="{2DC83527-BD28-491A-BF3A-0A5EAF9839DE}"/>
              </a:ext>
            </a:extLst>
          </p:cNvPr>
          <p:cNvSpPr>
            <a:spLocks noGrp="1"/>
          </p:cNvSpPr>
          <p:nvPr>
            <p:ph idx="1"/>
          </p:nvPr>
        </p:nvSpPr>
        <p:spPr/>
        <p:txBody>
          <a:bodyPr>
            <a:normAutofit/>
          </a:bodyPr>
          <a:lstStyle/>
          <a:p>
            <a:r>
              <a:rPr lang="en-AU" sz="2000" dirty="0"/>
              <a:t>New Section 68A Gaming Machines Act.</a:t>
            </a:r>
          </a:p>
          <a:p>
            <a:r>
              <a:rPr lang="en-AU" sz="2000" dirty="0"/>
              <a:t>All machines to be located in a “bar area” (excludes dining areas and MAA areas)</a:t>
            </a:r>
          </a:p>
          <a:p>
            <a:r>
              <a:rPr lang="en-AU" sz="2000" dirty="0"/>
              <a:t>May not operate EGM at a time other than when liquor can be sold in the bar area or when continued provision of services is authorised under the Act</a:t>
            </a:r>
          </a:p>
          <a:p>
            <a:r>
              <a:rPr lang="en-AU" sz="2000" dirty="0"/>
              <a:t>Seems to have  been inserted for clarity and to prevent arguments that a span of gaming trading hours can be longer than permitted liquor trading hours.</a:t>
            </a:r>
          </a:p>
        </p:txBody>
      </p:sp>
    </p:spTree>
    <p:extLst>
      <p:ext uri="{BB962C8B-B14F-4D97-AF65-F5344CB8AC3E}">
        <p14:creationId xmlns:p14="http://schemas.microsoft.com/office/powerpoint/2010/main" val="1167732802"/>
      </p:ext>
    </p:extLst>
  </p:cSld>
  <p:clrMapOvr>
    <a:masterClrMapping/>
  </p:clrMapOvr>
  <p:transition spd="slow">
    <p:wheel spokes="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40910-C8B4-44DC-BC46-C9C2378A654E}"/>
              </a:ext>
            </a:extLst>
          </p:cNvPr>
          <p:cNvSpPr>
            <a:spLocks noGrp="1"/>
          </p:cNvSpPr>
          <p:nvPr>
            <p:ph type="title"/>
          </p:nvPr>
        </p:nvSpPr>
        <p:spPr/>
        <p:txBody>
          <a:bodyPr/>
          <a:lstStyle/>
          <a:p>
            <a:r>
              <a:rPr lang="en-AU" dirty="0"/>
              <a:t>Licensee Training</a:t>
            </a:r>
          </a:p>
        </p:txBody>
      </p:sp>
      <p:sp>
        <p:nvSpPr>
          <p:cNvPr id="3" name="Content Placeholder 2">
            <a:extLst>
              <a:ext uri="{FF2B5EF4-FFF2-40B4-BE49-F238E27FC236}">
                <a16:creationId xmlns:a16="http://schemas.microsoft.com/office/drawing/2014/main" id="{5BF2F954-BF74-4887-99AD-9F6E8783713F}"/>
              </a:ext>
            </a:extLst>
          </p:cNvPr>
          <p:cNvSpPr>
            <a:spLocks noGrp="1"/>
          </p:cNvSpPr>
          <p:nvPr>
            <p:ph idx="1"/>
          </p:nvPr>
        </p:nvSpPr>
        <p:spPr/>
        <p:txBody>
          <a:bodyPr/>
          <a:lstStyle/>
          <a:p>
            <a:r>
              <a:rPr lang="en-AU" dirty="0"/>
              <a:t>RSA Training Course [no change].</a:t>
            </a:r>
          </a:p>
          <a:p>
            <a:r>
              <a:rPr lang="en-AU" dirty="0"/>
              <a:t>RCG [no change].</a:t>
            </a:r>
          </a:p>
          <a:p>
            <a:r>
              <a:rPr lang="en-AU" dirty="0"/>
              <a:t>Licensee Training [new].</a:t>
            </a:r>
          </a:p>
          <a:p>
            <a:r>
              <a:rPr lang="en-AU" dirty="0"/>
              <a:t>Advanced Licensee Training [new].</a:t>
            </a:r>
          </a:p>
          <a:p>
            <a:r>
              <a:rPr lang="en-AU" dirty="0"/>
              <a:t>Except for certain limited licences and producer/wholesaler licences, all applicants and approved managers need to complete the Licensee Training Course.</a:t>
            </a:r>
          </a:p>
        </p:txBody>
      </p:sp>
    </p:spTree>
    <p:extLst>
      <p:ext uri="{BB962C8B-B14F-4D97-AF65-F5344CB8AC3E}">
        <p14:creationId xmlns:p14="http://schemas.microsoft.com/office/powerpoint/2010/main" val="20312386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7CCF4-1867-44F0-BA76-FE518754EF53}"/>
              </a:ext>
            </a:extLst>
          </p:cNvPr>
          <p:cNvSpPr>
            <a:spLocks noGrp="1"/>
          </p:cNvSpPr>
          <p:nvPr>
            <p:ph type="title"/>
          </p:nvPr>
        </p:nvSpPr>
        <p:spPr/>
        <p:txBody>
          <a:bodyPr/>
          <a:lstStyle/>
          <a:p>
            <a:r>
              <a:rPr lang="en-AU" dirty="0"/>
              <a:t>Licensee Training</a:t>
            </a:r>
          </a:p>
        </p:txBody>
      </p:sp>
      <p:sp>
        <p:nvSpPr>
          <p:cNvPr id="3" name="Content Placeholder 2">
            <a:extLst>
              <a:ext uri="{FF2B5EF4-FFF2-40B4-BE49-F238E27FC236}">
                <a16:creationId xmlns:a16="http://schemas.microsoft.com/office/drawing/2014/main" id="{E551CA83-F626-4276-B30A-7E306A6631EE}"/>
              </a:ext>
            </a:extLst>
          </p:cNvPr>
          <p:cNvSpPr>
            <a:spLocks noGrp="1"/>
          </p:cNvSpPr>
          <p:nvPr>
            <p:ph idx="1"/>
          </p:nvPr>
        </p:nvSpPr>
        <p:spPr>
          <a:xfrm>
            <a:off x="1154954" y="2315361"/>
            <a:ext cx="8825659" cy="4244830"/>
          </a:xfrm>
        </p:spPr>
        <p:txBody>
          <a:bodyPr>
            <a:normAutofit fontScale="92500" lnSpcReduction="20000"/>
          </a:bodyPr>
          <a:lstStyle/>
          <a:p>
            <a:r>
              <a:rPr lang="en-AU" dirty="0"/>
              <a:t>Advanced Licensee Training required in respect of:</a:t>
            </a:r>
          </a:p>
          <a:p>
            <a:pPr lvl="1">
              <a:buFont typeface="Courier New" panose="02070309020205020404" pitchFamily="49" charset="0"/>
              <a:buChar char="o"/>
            </a:pPr>
            <a:r>
              <a:rPr lang="en-AU" dirty="0"/>
              <a:t>Licences with ongoing ETA for trading after midnight (except on-premises restaurant with no PSA)</a:t>
            </a:r>
          </a:p>
          <a:p>
            <a:pPr lvl="1">
              <a:buFont typeface="Courier New" panose="02070309020205020404" pitchFamily="49" charset="0"/>
              <a:buChar char="o"/>
            </a:pPr>
            <a:r>
              <a:rPr lang="en-AU" dirty="0"/>
              <a:t>Karaoke venues </a:t>
            </a:r>
          </a:p>
          <a:p>
            <a:pPr indent="-285750"/>
            <a:r>
              <a:rPr lang="en-AU" dirty="0"/>
              <a:t>If held licence pre-1/09/18, must complete new training prior to renewal of competency card.</a:t>
            </a:r>
          </a:p>
          <a:p>
            <a:pPr indent="-285750"/>
            <a:r>
              <a:rPr lang="en-AU" dirty="0"/>
              <a:t>Those granted a licence after 1/09/18 have until 1/04/19 to complete training.</a:t>
            </a:r>
          </a:p>
          <a:p>
            <a:r>
              <a:rPr lang="en-AU" dirty="0"/>
              <a:t>Before 1/04/19, applications can be lodged without evidence of training provided training is completed by 1/04/19.</a:t>
            </a:r>
          </a:p>
          <a:p>
            <a:r>
              <a:rPr lang="en-AU" dirty="0"/>
              <a:t>After 1/04/19, evidence of completion must be submitted with the application.</a:t>
            </a:r>
          </a:p>
          <a:p>
            <a:r>
              <a:rPr lang="en-AU" dirty="0"/>
              <a:t>If applying for transfer, must have completed the training before confirmation of provisional approval.</a:t>
            </a:r>
          </a:p>
          <a:p>
            <a:r>
              <a:rPr lang="en-AU" dirty="0"/>
              <a:t>Eight course providers at present including online providers.</a:t>
            </a:r>
          </a:p>
          <a:p>
            <a:r>
              <a:rPr lang="en-AU" dirty="0"/>
              <a:t>Sec 99(2)(c) is enabling provision and clauses 66-68 Liquor Regulation.</a:t>
            </a:r>
          </a:p>
        </p:txBody>
      </p:sp>
    </p:spTree>
    <p:extLst>
      <p:ext uri="{BB962C8B-B14F-4D97-AF65-F5344CB8AC3E}">
        <p14:creationId xmlns:p14="http://schemas.microsoft.com/office/powerpoint/2010/main" val="40452857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CD6FA-B1FC-4B92-9235-B13BB85551BC}"/>
              </a:ext>
            </a:extLst>
          </p:cNvPr>
          <p:cNvSpPr>
            <a:spLocks noGrp="1"/>
          </p:cNvSpPr>
          <p:nvPr>
            <p:ph type="title"/>
          </p:nvPr>
        </p:nvSpPr>
        <p:spPr>
          <a:xfrm>
            <a:off x="1154954" y="1020215"/>
            <a:ext cx="8761413" cy="706964"/>
          </a:xfrm>
        </p:spPr>
        <p:txBody>
          <a:bodyPr/>
          <a:lstStyle/>
          <a:p>
            <a:br>
              <a:rPr lang="en-AU" dirty="0"/>
            </a:br>
            <a:br>
              <a:rPr lang="en-AU" dirty="0"/>
            </a:br>
            <a:endParaRPr lang="en-AU" dirty="0"/>
          </a:p>
        </p:txBody>
      </p:sp>
      <p:sp>
        <p:nvSpPr>
          <p:cNvPr id="3" name="Content Placeholder 2">
            <a:extLst>
              <a:ext uri="{FF2B5EF4-FFF2-40B4-BE49-F238E27FC236}">
                <a16:creationId xmlns:a16="http://schemas.microsoft.com/office/drawing/2014/main" id="{E5F9A6C4-28C7-4FB7-8D97-FD64A134D312}"/>
              </a:ext>
            </a:extLst>
          </p:cNvPr>
          <p:cNvSpPr>
            <a:spLocks noGrp="1"/>
          </p:cNvSpPr>
          <p:nvPr>
            <p:ph idx="1"/>
          </p:nvPr>
        </p:nvSpPr>
        <p:spPr/>
        <p:txBody>
          <a:bodyPr anchor="t">
            <a:normAutofit/>
          </a:bodyPr>
          <a:lstStyle/>
          <a:p>
            <a:pPr marL="0" indent="0" algn="ctr">
              <a:buNone/>
            </a:pPr>
            <a:r>
              <a:rPr lang="en-AU" sz="5400" dirty="0"/>
              <a:t>THANK YOU</a:t>
            </a:r>
          </a:p>
        </p:txBody>
      </p:sp>
    </p:spTree>
    <p:extLst>
      <p:ext uri="{BB962C8B-B14F-4D97-AF65-F5344CB8AC3E}">
        <p14:creationId xmlns:p14="http://schemas.microsoft.com/office/powerpoint/2010/main" val="3438559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61856-EEE2-48B1-9632-3B6F6B2E9CC7}"/>
              </a:ext>
            </a:extLst>
          </p:cNvPr>
          <p:cNvSpPr>
            <a:spLocks noGrp="1"/>
          </p:cNvSpPr>
          <p:nvPr>
            <p:ph type="title"/>
          </p:nvPr>
        </p:nvSpPr>
        <p:spPr/>
        <p:txBody>
          <a:bodyPr/>
          <a:lstStyle/>
          <a:p>
            <a:r>
              <a:rPr lang="en-AU" dirty="0"/>
              <a:t>NCAT – ALDI Young</a:t>
            </a:r>
          </a:p>
        </p:txBody>
      </p:sp>
      <p:sp>
        <p:nvSpPr>
          <p:cNvPr id="3" name="Content Placeholder 2">
            <a:extLst>
              <a:ext uri="{FF2B5EF4-FFF2-40B4-BE49-F238E27FC236}">
                <a16:creationId xmlns:a16="http://schemas.microsoft.com/office/drawing/2014/main" id="{3D23C08F-1B2B-4806-B000-C48908F5FCBB}"/>
              </a:ext>
            </a:extLst>
          </p:cNvPr>
          <p:cNvSpPr>
            <a:spLocks noGrp="1"/>
          </p:cNvSpPr>
          <p:nvPr>
            <p:ph idx="1"/>
          </p:nvPr>
        </p:nvSpPr>
        <p:spPr/>
        <p:txBody>
          <a:bodyPr/>
          <a:lstStyle/>
          <a:p>
            <a:r>
              <a:rPr lang="en-AU" dirty="0"/>
              <a:t>Rejected applicant’s argument that removal of hotel licence and use for packaged liquor would </a:t>
            </a:r>
            <a:r>
              <a:rPr lang="en-AU" u="sng" dirty="0"/>
              <a:t>reduce</a:t>
            </a:r>
            <a:r>
              <a:rPr lang="en-AU" dirty="0"/>
              <a:t> the social impact. Take existing licence as dormant.</a:t>
            </a:r>
          </a:p>
          <a:p>
            <a:r>
              <a:rPr lang="en-AU" dirty="0"/>
              <a:t>Not satisfied that grant of licence would be likely to cause harm which would outweigh the benefits of convenience and public support (1900 petitioners)</a:t>
            </a:r>
          </a:p>
          <a:p>
            <a:r>
              <a:rPr lang="en-AU" dirty="0"/>
              <a:t>Application granted.</a:t>
            </a:r>
          </a:p>
        </p:txBody>
      </p:sp>
    </p:spTree>
    <p:extLst>
      <p:ext uri="{BB962C8B-B14F-4D97-AF65-F5344CB8AC3E}">
        <p14:creationId xmlns:p14="http://schemas.microsoft.com/office/powerpoint/2010/main" val="1840900722"/>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7F4D5-05F3-4E39-A779-6A13CE59E611}"/>
              </a:ext>
            </a:extLst>
          </p:cNvPr>
          <p:cNvSpPr>
            <a:spLocks noGrp="1"/>
          </p:cNvSpPr>
          <p:nvPr>
            <p:ph type="title"/>
          </p:nvPr>
        </p:nvSpPr>
        <p:spPr/>
        <p:txBody>
          <a:bodyPr/>
          <a:lstStyle/>
          <a:p>
            <a:r>
              <a:rPr lang="en-AU" dirty="0"/>
              <a:t>NCAT – Kurri Kurri</a:t>
            </a:r>
          </a:p>
        </p:txBody>
      </p:sp>
      <p:sp>
        <p:nvSpPr>
          <p:cNvPr id="3" name="Content Placeholder 2">
            <a:extLst>
              <a:ext uri="{FF2B5EF4-FFF2-40B4-BE49-F238E27FC236}">
                <a16:creationId xmlns:a16="http://schemas.microsoft.com/office/drawing/2014/main" id="{74E0B28A-89E8-4068-8C0A-99FEA4FD778B}"/>
              </a:ext>
            </a:extLst>
          </p:cNvPr>
          <p:cNvSpPr>
            <a:spLocks noGrp="1"/>
          </p:cNvSpPr>
          <p:nvPr>
            <p:ph idx="1"/>
          </p:nvPr>
        </p:nvSpPr>
        <p:spPr/>
        <p:txBody>
          <a:bodyPr>
            <a:normAutofit fontScale="92500"/>
          </a:bodyPr>
          <a:lstStyle/>
          <a:p>
            <a:r>
              <a:rPr lang="en-AU" dirty="0"/>
              <a:t>Reject ILGA argument that evidence not before ILGA to be subjected to particular scrutiny.</a:t>
            </a:r>
          </a:p>
          <a:p>
            <a:r>
              <a:rPr lang="en-AU" dirty="0"/>
              <a:t>Reject ILGA argument that ILGA’s decision to be given “considerable weight”.</a:t>
            </a:r>
          </a:p>
          <a:p>
            <a:r>
              <a:rPr lang="en-AU" dirty="0"/>
              <a:t>Neither party has an onus of proof. Nor is it helpful to speak of a practical onus. </a:t>
            </a:r>
          </a:p>
          <a:p>
            <a:r>
              <a:rPr lang="en-AU" dirty="0"/>
              <a:t>Focus on incremental impact of granting the licence and whether that will be detrimental to the wellbeing of the local or broader communities.</a:t>
            </a:r>
          </a:p>
          <a:p>
            <a:r>
              <a:rPr lang="en-AU" dirty="0"/>
              <a:t>Not simply a matter of whether existing levels of alcohol-related harm are more, or less than, State average.</a:t>
            </a:r>
          </a:p>
          <a:p>
            <a:r>
              <a:rPr lang="en-AU" dirty="0"/>
              <a:t>Need some evidence from which can infer that the grant of the licence would cause harm. Mere conjecture of likely or possible harm is insufficient.</a:t>
            </a:r>
          </a:p>
        </p:txBody>
      </p:sp>
    </p:spTree>
    <p:extLst>
      <p:ext uri="{BB962C8B-B14F-4D97-AF65-F5344CB8AC3E}">
        <p14:creationId xmlns:p14="http://schemas.microsoft.com/office/powerpoint/2010/main" val="1347489145"/>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23D88-3E94-464C-98C2-4AF976EF5B3E}"/>
              </a:ext>
            </a:extLst>
          </p:cNvPr>
          <p:cNvSpPr>
            <a:spLocks noGrp="1"/>
          </p:cNvSpPr>
          <p:nvPr>
            <p:ph type="title"/>
          </p:nvPr>
        </p:nvSpPr>
        <p:spPr/>
        <p:txBody>
          <a:bodyPr/>
          <a:lstStyle/>
          <a:p>
            <a:r>
              <a:rPr lang="en-AU" dirty="0"/>
              <a:t>NCAT – Kurri Kurri</a:t>
            </a:r>
          </a:p>
        </p:txBody>
      </p:sp>
      <p:sp>
        <p:nvSpPr>
          <p:cNvPr id="3" name="Content Placeholder 2">
            <a:extLst>
              <a:ext uri="{FF2B5EF4-FFF2-40B4-BE49-F238E27FC236}">
                <a16:creationId xmlns:a16="http://schemas.microsoft.com/office/drawing/2014/main" id="{E72855D9-46F7-4D74-AB8E-AC50CA41CCB3}"/>
              </a:ext>
            </a:extLst>
          </p:cNvPr>
          <p:cNvSpPr>
            <a:spLocks noGrp="1"/>
          </p:cNvSpPr>
          <p:nvPr>
            <p:ph idx="1"/>
          </p:nvPr>
        </p:nvSpPr>
        <p:spPr/>
        <p:txBody>
          <a:bodyPr>
            <a:normAutofit fontScale="85000" lnSpcReduction="10000"/>
          </a:bodyPr>
          <a:lstStyle/>
          <a:p>
            <a:r>
              <a:rPr lang="en-AU" dirty="0"/>
              <a:t>Guideline 6 is a policy to which NCAT may have regard. </a:t>
            </a:r>
          </a:p>
          <a:p>
            <a:r>
              <a:rPr lang="en-AU" dirty="0"/>
              <a:t>Expressed doubt as to whether the “broader community” always equates to an LGA, as stated in Guideline 6. Identifying the local and broader community question of fact. Open to be contested.</a:t>
            </a:r>
          </a:p>
          <a:p>
            <a:r>
              <a:rPr lang="en-AU" dirty="0"/>
              <a:t>Competing petitions (385 plus 321 for; 436 against).</a:t>
            </a:r>
          </a:p>
          <a:p>
            <a:r>
              <a:rPr lang="en-AU" dirty="0"/>
              <a:t>Views that a community is already sufficiently provided for are irrelevant.</a:t>
            </a:r>
          </a:p>
          <a:p>
            <a:r>
              <a:rPr lang="en-AU" dirty="0"/>
              <a:t>BOCSAR article (Donnelly) enabled NCAT to draw an inference that the increased licence density in the LGA from granting the application would be likely to give rise to an upturn in DV and non-DV assault. </a:t>
            </a:r>
          </a:p>
          <a:p>
            <a:r>
              <a:rPr lang="en-AU" dirty="0"/>
              <a:t>Cessnock LGA had density of 1.02 PLL per 1000 of population, which would increase to 1.04 if application granted. More than the tipping point (0.75) in the BOCSAR research.</a:t>
            </a:r>
          </a:p>
          <a:p>
            <a:r>
              <a:rPr lang="en-AU" dirty="0"/>
              <a:t>Rejected applicant’s argument that applied BOCSAR research to local community.</a:t>
            </a:r>
          </a:p>
        </p:txBody>
      </p:sp>
    </p:spTree>
    <p:extLst>
      <p:ext uri="{BB962C8B-B14F-4D97-AF65-F5344CB8AC3E}">
        <p14:creationId xmlns:p14="http://schemas.microsoft.com/office/powerpoint/2010/main" val="1772221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16F2A-7277-4EE1-AC84-DE519E4D6261}"/>
              </a:ext>
            </a:extLst>
          </p:cNvPr>
          <p:cNvSpPr>
            <a:spLocks noGrp="1"/>
          </p:cNvSpPr>
          <p:nvPr>
            <p:ph type="title"/>
          </p:nvPr>
        </p:nvSpPr>
        <p:spPr/>
        <p:txBody>
          <a:bodyPr/>
          <a:lstStyle/>
          <a:p>
            <a:r>
              <a:rPr lang="en-AU" dirty="0"/>
              <a:t>NCAT – Kurri Kurri</a:t>
            </a:r>
          </a:p>
        </p:txBody>
      </p:sp>
      <p:sp>
        <p:nvSpPr>
          <p:cNvPr id="3" name="Content Placeholder 2">
            <a:extLst>
              <a:ext uri="{FF2B5EF4-FFF2-40B4-BE49-F238E27FC236}">
                <a16:creationId xmlns:a16="http://schemas.microsoft.com/office/drawing/2014/main" id="{0D3660FD-45EB-4BA6-8455-31A335921B57}"/>
              </a:ext>
            </a:extLst>
          </p:cNvPr>
          <p:cNvSpPr>
            <a:spLocks noGrp="1"/>
          </p:cNvSpPr>
          <p:nvPr>
            <p:ph idx="1"/>
          </p:nvPr>
        </p:nvSpPr>
        <p:spPr/>
        <p:txBody>
          <a:bodyPr/>
          <a:lstStyle/>
          <a:p>
            <a:r>
              <a:rPr lang="en-AU" dirty="0"/>
              <a:t>Not persuaded by economist argument that there would be no increase in alcohol consumption but only transfer between incumbent retailers, as economist had not taken account of BOCSAR research.</a:t>
            </a:r>
          </a:p>
          <a:p>
            <a:r>
              <a:rPr lang="en-AU" dirty="0"/>
              <a:t>Application refused.</a:t>
            </a:r>
          </a:p>
        </p:txBody>
      </p:sp>
    </p:spTree>
    <p:extLst>
      <p:ext uri="{BB962C8B-B14F-4D97-AF65-F5344CB8AC3E}">
        <p14:creationId xmlns:p14="http://schemas.microsoft.com/office/powerpoint/2010/main" val="367574093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D2C09-975A-4DF2-AB33-0D9152047E53}"/>
              </a:ext>
            </a:extLst>
          </p:cNvPr>
          <p:cNvSpPr>
            <a:spLocks noGrp="1"/>
          </p:cNvSpPr>
          <p:nvPr>
            <p:ph type="title"/>
          </p:nvPr>
        </p:nvSpPr>
        <p:spPr/>
        <p:txBody>
          <a:bodyPr/>
          <a:lstStyle/>
          <a:p>
            <a:r>
              <a:rPr lang="en-AU" dirty="0"/>
              <a:t>NCAT – ALDI Gunnedah</a:t>
            </a:r>
          </a:p>
        </p:txBody>
      </p:sp>
      <p:sp>
        <p:nvSpPr>
          <p:cNvPr id="3" name="Content Placeholder 2">
            <a:extLst>
              <a:ext uri="{FF2B5EF4-FFF2-40B4-BE49-F238E27FC236}">
                <a16:creationId xmlns:a16="http://schemas.microsoft.com/office/drawing/2014/main" id="{E59A6040-7DDB-4787-AA43-8D117B053BDD}"/>
              </a:ext>
            </a:extLst>
          </p:cNvPr>
          <p:cNvSpPr>
            <a:spLocks noGrp="1"/>
          </p:cNvSpPr>
          <p:nvPr>
            <p:ph idx="1"/>
          </p:nvPr>
        </p:nvSpPr>
        <p:spPr/>
        <p:txBody>
          <a:bodyPr>
            <a:normAutofit fontScale="85000" lnSpcReduction="20000"/>
          </a:bodyPr>
          <a:lstStyle/>
          <a:p>
            <a:r>
              <a:rPr lang="en-AU" dirty="0"/>
              <a:t>Agreed with reservation in Kurri Kurri that local and broader communities do not always equate with LGA and suburb, but not in contest on the facts.</a:t>
            </a:r>
          </a:p>
          <a:p>
            <a:r>
              <a:rPr lang="en-AU" dirty="0"/>
              <a:t>No onus of proof and no merit in suggesting a practical onus. </a:t>
            </a:r>
          </a:p>
          <a:p>
            <a:r>
              <a:rPr lang="en-AU" dirty="0"/>
              <a:t>Gunnedah had high licence density, high rates of crime, low SEIFA and high rates of alcohol-related casualty crashes.</a:t>
            </a:r>
          </a:p>
          <a:p>
            <a:r>
              <a:rPr lang="en-AU" dirty="0"/>
              <a:t>ILGA called an economist with expertise in analysing epidemiological studies. His evidence was that the increase in licence density (up to 0.51 per 1,000) would be likely to result in an increase in assaults.</a:t>
            </a:r>
          </a:p>
          <a:p>
            <a:r>
              <a:rPr lang="en-AU" dirty="0"/>
              <a:t>Member found the increased density is likely to result in </a:t>
            </a:r>
            <a:r>
              <a:rPr lang="en-AU" u="sng" dirty="0"/>
              <a:t>some</a:t>
            </a:r>
            <a:r>
              <a:rPr lang="en-AU" dirty="0"/>
              <a:t> harm with an increase in DV assaults probable, but likely to be small.</a:t>
            </a:r>
          </a:p>
          <a:p>
            <a:r>
              <a:rPr lang="en-AU" dirty="0"/>
              <a:t>Given the high rates of assaults in Gunnedah, caution was to be exercised, even if the assault increase was to be small.</a:t>
            </a:r>
          </a:p>
          <a:p>
            <a:r>
              <a:rPr lang="en-AU" dirty="0"/>
              <a:t>Found likely to be a small increase in hospital admissions.</a:t>
            </a:r>
          </a:p>
        </p:txBody>
      </p:sp>
    </p:spTree>
    <p:extLst>
      <p:ext uri="{BB962C8B-B14F-4D97-AF65-F5344CB8AC3E}">
        <p14:creationId xmlns:p14="http://schemas.microsoft.com/office/powerpoint/2010/main" val="992228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288</TotalTime>
  <Words>4813</Words>
  <Application>Microsoft Office PowerPoint</Application>
  <PresentationFormat>Widescreen</PresentationFormat>
  <Paragraphs>359</Paragraphs>
  <Slides>45</Slides>
  <Notes>39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Century Gothic</vt:lpstr>
      <vt:lpstr>Courier New</vt:lpstr>
      <vt:lpstr>Wingdings</vt:lpstr>
      <vt:lpstr>Wingdings 3</vt:lpstr>
      <vt:lpstr>Ion Boardroom</vt:lpstr>
      <vt:lpstr>LIQUOR &amp; GAMING UPDATE  2019</vt:lpstr>
      <vt:lpstr>Outline</vt:lpstr>
      <vt:lpstr>Caselaw</vt:lpstr>
      <vt:lpstr>NCAT – ALDI Young</vt:lpstr>
      <vt:lpstr>NCAT – ALDI Young</vt:lpstr>
      <vt:lpstr>NCAT – Kurri Kurri</vt:lpstr>
      <vt:lpstr>NCAT – Kurri Kurri</vt:lpstr>
      <vt:lpstr>NCAT – Kurri Kurri</vt:lpstr>
      <vt:lpstr>NCAT – ALDI Gunnedah</vt:lpstr>
      <vt:lpstr>NCAT – ALDI Gunnedah</vt:lpstr>
      <vt:lpstr>NCAT – M J Trading Services”: Section 31</vt:lpstr>
      <vt:lpstr>NCAT – M J Trading Services - Section 31</vt:lpstr>
      <vt:lpstr>NCAT – M J Trading Services - Section 31</vt:lpstr>
      <vt:lpstr>Guideline 10</vt:lpstr>
      <vt:lpstr>Guideline 10</vt:lpstr>
      <vt:lpstr>ALDI Young Points of Law</vt:lpstr>
      <vt:lpstr>ALDI Young Points of Law</vt:lpstr>
      <vt:lpstr>Limited Merits Review to NCAT – DPR</vt:lpstr>
      <vt:lpstr>Rogers – Supreme Court Decision</vt:lpstr>
      <vt:lpstr>Rogers – Supreme Court Decision</vt:lpstr>
      <vt:lpstr>Rogers – Supreme Court Decision</vt:lpstr>
      <vt:lpstr>Rogers – Supreme Court Decision</vt:lpstr>
      <vt:lpstr>Rogers – Supreme Court Decision</vt:lpstr>
      <vt:lpstr>Rogers – Supreme Court Decision</vt:lpstr>
      <vt:lpstr>Campsie (No 2) – Supreme Court Decision</vt:lpstr>
      <vt:lpstr>Campsie (No 2) – Supreme Court Decision</vt:lpstr>
      <vt:lpstr>State of NSW –v– Thomlinson </vt:lpstr>
      <vt:lpstr>Redcape LEC</vt:lpstr>
      <vt:lpstr>Redcape LEC</vt:lpstr>
      <vt:lpstr>Cirillo LEC</vt:lpstr>
      <vt:lpstr>Cirillo LEC</vt:lpstr>
      <vt:lpstr>Suh v Liverpool Council - LEC</vt:lpstr>
      <vt:lpstr>Suh v Liverpool Council - LEC</vt:lpstr>
      <vt:lpstr>Applications to vary trading hours</vt:lpstr>
      <vt:lpstr>PowerPoint Presentation</vt:lpstr>
      <vt:lpstr>The LIA Scheme – Old Rules</vt:lpstr>
      <vt:lpstr>The LIA Scheme – Old Rules</vt:lpstr>
      <vt:lpstr>LIA Scheme – New Rules</vt:lpstr>
      <vt:lpstr>LIA Scheme – New Rules</vt:lpstr>
      <vt:lpstr>LIA Scheme – New Rules</vt:lpstr>
      <vt:lpstr>LIA Scheme – New Rules</vt:lpstr>
      <vt:lpstr>Gaming Machines</vt:lpstr>
      <vt:lpstr>Licensee Training</vt:lpstr>
      <vt:lpstr>Licensee Training</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LIQUOR &amp; GAMING UPDATE  2019</dc:title>
  <dc:creator>Lucia Maggio</dc:creator>
  <cp:lastModifiedBy>Accounts</cp:lastModifiedBy>
  <cp:revision>47</cp:revision>
  <cp:lastPrinted>2019-03-05T22:37:19Z</cp:lastPrinted>
  <dcterms:created xsi:type="dcterms:W3CDTF">2019-02-25T03:08:44Z</dcterms:created>
  <dcterms:modified xsi:type="dcterms:W3CDTF">2019-03-12T03:03:06Z</dcterms:modified>
</cp:coreProperties>
</file>