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8" r:id="rId4"/>
    <p:sldId id="269" r:id="rId5"/>
    <p:sldId id="270" r:id="rId6"/>
    <p:sldId id="271" r:id="rId7"/>
    <p:sldId id="272" r:id="rId8"/>
    <p:sldId id="273" r:id="rId9"/>
    <p:sldId id="274" r:id="rId10"/>
    <p:sldId id="275" r:id="rId11"/>
    <p:sldId id="276" r:id="rId12"/>
    <p:sldId id="277" r:id="rId13"/>
    <p:sldId id="278" r:id="rId14"/>
    <p:sldId id="267"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257" r:id="rId37"/>
    <p:sldId id="258" r:id="rId38"/>
    <p:sldId id="265" r:id="rId39"/>
    <p:sldId id="259" r:id="rId40"/>
    <p:sldId id="260" r:id="rId41"/>
    <p:sldId id="261" r:id="rId42"/>
    <p:sldId id="266" r:id="rId43"/>
    <p:sldId id="262" r:id="rId44"/>
    <p:sldId id="26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13-Mar-18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13-Mar-18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13-Mar-18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13-Mar-18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13-Mar-18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13-Mar-18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50CD08-1B05-4D92-81D6-71FBB4BF51F4}"/>
              </a:ext>
            </a:extLst>
          </p:cNvPr>
          <p:cNvSpPr>
            <a:spLocks noGrp="1"/>
          </p:cNvSpPr>
          <p:nvPr>
            <p:ph type="ctrTitle"/>
          </p:nvPr>
        </p:nvSpPr>
        <p:spPr/>
        <p:txBody>
          <a:bodyPr/>
          <a:lstStyle/>
          <a:p>
            <a:r>
              <a:rPr lang="en-GB" b="1"/>
              <a:t>14th </a:t>
            </a:r>
            <a:r>
              <a:rPr lang="en-GB" b="1" dirty="0"/>
              <a:t>Annual Liquor and Gaming Law Update</a:t>
            </a:r>
            <a:endParaRPr lang="en-AU" b="1" dirty="0"/>
          </a:p>
        </p:txBody>
      </p:sp>
      <p:sp>
        <p:nvSpPr>
          <p:cNvPr id="3" name="Subtitle 2">
            <a:extLst>
              <a:ext uri="{FF2B5EF4-FFF2-40B4-BE49-F238E27FC236}">
                <a16:creationId xmlns:a16="http://schemas.microsoft.com/office/drawing/2014/main" xmlns="" id="{0A2D19A5-CC5A-4CEF-94D6-0FD798E22B80}"/>
              </a:ext>
            </a:extLst>
          </p:cNvPr>
          <p:cNvSpPr>
            <a:spLocks noGrp="1"/>
          </p:cNvSpPr>
          <p:nvPr>
            <p:ph type="subTitle" idx="1"/>
          </p:nvPr>
        </p:nvSpPr>
        <p:spPr/>
        <p:txBody>
          <a:bodyPr/>
          <a:lstStyle/>
          <a:p>
            <a:r>
              <a:rPr lang="en-AU" dirty="0"/>
              <a:t>6 March 2018</a:t>
            </a:r>
          </a:p>
        </p:txBody>
      </p:sp>
    </p:spTree>
    <p:extLst>
      <p:ext uri="{BB962C8B-B14F-4D97-AF65-F5344CB8AC3E}">
        <p14:creationId xmlns:p14="http://schemas.microsoft.com/office/powerpoint/2010/main" val="40178606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Changes</a:t>
            </a:r>
          </a:p>
        </p:txBody>
      </p:sp>
      <p:sp>
        <p:nvSpPr>
          <p:cNvPr id="3" name="Content Placeholder 2"/>
          <p:cNvSpPr>
            <a:spLocks noGrp="1"/>
          </p:cNvSpPr>
          <p:nvPr>
            <p:ph idx="1"/>
          </p:nvPr>
        </p:nvSpPr>
        <p:spPr/>
        <p:txBody>
          <a:bodyPr/>
          <a:lstStyle/>
          <a:p>
            <a:r>
              <a:rPr lang="en-AU" dirty="0"/>
              <a:t>Justice Legislation Amendment Act, passed September 2017, affects NCAT reviews of ILGA decisions, under the GALA Act.</a:t>
            </a:r>
          </a:p>
          <a:p>
            <a:pPr>
              <a:buNone/>
            </a:pPr>
            <a:r>
              <a:rPr lang="en-AU" dirty="0"/>
              <a:t>	Formerly read:</a:t>
            </a:r>
          </a:p>
          <a:p>
            <a:pPr>
              <a:buNone/>
            </a:pPr>
            <a:r>
              <a:rPr lang="en-AU" dirty="0"/>
              <a:t>	“[Administrative review] is to be way of rehearing rather than a new hearing” : sec 13A(2) GALA Act.</a:t>
            </a:r>
          </a:p>
          <a:p>
            <a:pPr>
              <a:buNone/>
            </a:pPr>
            <a:r>
              <a:rPr lang="en-AU" dirty="0"/>
              <a:t>	Now sec 63 ADR Act applies, which admits “any relevant factual material”.</a:t>
            </a:r>
          </a:p>
          <a:p>
            <a:pPr>
              <a:buNone/>
            </a:pPr>
            <a:r>
              <a:rPr lang="en-AU" dirty="0"/>
              <a:t>In </a:t>
            </a:r>
            <a:r>
              <a:rPr lang="en-AU" i="1" u="sng" dirty="0"/>
              <a:t>Auld (No 2), </a:t>
            </a:r>
            <a:r>
              <a:rPr lang="en-AU" dirty="0"/>
              <a:t>NCAT had ruled that 13A(2) limited the inquiry to the same materials before LGA, subject  to NCAT discretion to admit new materials (with discretion to be sparingly exercised).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NCAT</a:t>
            </a:r>
          </a:p>
        </p:txBody>
      </p:sp>
      <p:sp>
        <p:nvSpPr>
          <p:cNvPr id="3" name="Content Placeholder 2"/>
          <p:cNvSpPr>
            <a:spLocks noGrp="1"/>
          </p:cNvSpPr>
          <p:nvPr>
            <p:ph idx="1"/>
          </p:nvPr>
        </p:nvSpPr>
        <p:spPr/>
        <p:txBody>
          <a:bodyPr/>
          <a:lstStyle/>
          <a:p>
            <a:r>
              <a:rPr lang="en-AU" dirty="0"/>
              <a:t>Current volume of admin review applications</a:t>
            </a:r>
          </a:p>
          <a:p>
            <a:r>
              <a:rPr lang="en-AU" dirty="0"/>
              <a:t>Only one determined so far.</a:t>
            </a:r>
          </a:p>
          <a:p>
            <a:r>
              <a:rPr lang="en-AU" dirty="0"/>
              <a:t>WHO can start admin review proceedings before NCAT?</a:t>
            </a:r>
          </a:p>
          <a:p>
            <a:pPr lvl="1"/>
            <a:r>
              <a:rPr lang="en-AU" dirty="0"/>
              <a:t>Applicant aggrieved by ILGA decision; </a:t>
            </a:r>
          </a:p>
          <a:p>
            <a:pPr lvl="1"/>
            <a:r>
              <a:rPr lang="en-AU" dirty="0"/>
              <a:t>Person required to be notified  and who made submission before ILGA: sec 13A(5) GALA.</a:t>
            </a:r>
          </a:p>
          <a:p>
            <a:pPr lvl="1">
              <a:buNone/>
            </a:pP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NCAT</a:t>
            </a:r>
          </a:p>
        </p:txBody>
      </p:sp>
      <p:sp>
        <p:nvSpPr>
          <p:cNvPr id="3" name="Content Placeholder 2"/>
          <p:cNvSpPr>
            <a:spLocks noGrp="1"/>
          </p:cNvSpPr>
          <p:nvPr>
            <p:ph idx="1"/>
          </p:nvPr>
        </p:nvSpPr>
        <p:spPr/>
        <p:txBody>
          <a:bodyPr/>
          <a:lstStyle/>
          <a:p>
            <a:r>
              <a:rPr lang="en-AU" dirty="0"/>
              <a:t>WHAT matters can be subject to admin review?</a:t>
            </a:r>
          </a:p>
          <a:p>
            <a:r>
              <a:rPr lang="en-AU" dirty="0"/>
              <a:t>Grant/removal of club/hotel/PLL, on-premises (public entertainment)</a:t>
            </a:r>
          </a:p>
          <a:p>
            <a:r>
              <a:rPr lang="en-AU" dirty="0"/>
              <a:t>ETAs and condition changes for post-midnight trading</a:t>
            </a:r>
          </a:p>
          <a:p>
            <a:r>
              <a:rPr lang="en-AU" dirty="0"/>
              <a:t>Gaming machine threshold increases requiring a Class 2 LIA</a:t>
            </a:r>
          </a:p>
          <a:p>
            <a:r>
              <a:rPr lang="en-AU" dirty="0"/>
              <a:t>WHEN must an admin review be made? Within 28 days after publication on ILGA’s website: sec 13A(3). NCAT has power to extend time: sec 41 CAT Act.</a:t>
            </a:r>
          </a:p>
          <a:p>
            <a:r>
              <a:rPr lang="en-AU" dirty="0"/>
              <a:t>WHERE is NCAT? John </a:t>
            </a:r>
            <a:r>
              <a:rPr lang="en-AU" dirty="0" err="1"/>
              <a:t>Maddison</a:t>
            </a:r>
            <a:r>
              <a:rPr lang="en-AU" dirty="0"/>
              <a:t> Tower, 86 Goulburn St</a:t>
            </a:r>
          </a:p>
          <a:p>
            <a:r>
              <a:rPr lang="en-AU" dirty="0"/>
              <a:t>HOW do I commence an application?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NCAT</a:t>
            </a:r>
          </a:p>
        </p:txBody>
      </p:sp>
      <p:sp>
        <p:nvSpPr>
          <p:cNvPr id="3" name="Content Placeholder 2"/>
          <p:cNvSpPr>
            <a:spLocks noGrp="1"/>
          </p:cNvSpPr>
          <p:nvPr>
            <p:ph idx="1"/>
          </p:nvPr>
        </p:nvSpPr>
        <p:spPr/>
        <p:txBody>
          <a:bodyPr/>
          <a:lstStyle/>
          <a:p>
            <a:r>
              <a:rPr lang="en-AU" dirty="0"/>
              <a:t>How much? Fee is $100 on lodgement.</a:t>
            </a:r>
          </a:p>
          <a:p>
            <a:r>
              <a:rPr lang="en-AU" dirty="0"/>
              <a:t>What next? NCAT Registry notifies ILGA (but let them know anyway).</a:t>
            </a:r>
          </a:p>
          <a:p>
            <a:pPr>
              <a:buNone/>
            </a:pPr>
            <a:r>
              <a:rPr lang="en-AU" dirty="0"/>
              <a:t>Sec 58 ADR Act requires ILGA to lodge all its materials with NCAT (subject to legal privilege and GIPA matters) and for NCAT registry to make available to applicant. Usually applicant is served with a copy.</a:t>
            </a:r>
          </a:p>
          <a:p>
            <a:pPr>
              <a:buNone/>
            </a:pPr>
            <a:r>
              <a:rPr lang="en-AU" dirty="0"/>
              <a:t>NCAT notifies of directions hearing, where matter will be set down for hearing, with directions for filing and service of evidence in advance.</a:t>
            </a:r>
          </a:p>
          <a:p>
            <a:pPr>
              <a:buNone/>
            </a:pPr>
            <a:r>
              <a:rPr lang="en-AU" dirty="0" err="1"/>
              <a:t>Joinder</a:t>
            </a:r>
            <a:r>
              <a:rPr lang="en-AU" dirty="0"/>
              <a:t> – Auld (No 1) – NCAT refused application to join Secretary and for ILGA to bow out as a submitting party. </a:t>
            </a:r>
          </a:p>
          <a:p>
            <a:pPr>
              <a:buNone/>
            </a:pPr>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NCAT</a:t>
            </a:r>
          </a:p>
        </p:txBody>
      </p:sp>
      <p:sp>
        <p:nvSpPr>
          <p:cNvPr id="3" name="Content Placeholder 2"/>
          <p:cNvSpPr>
            <a:spLocks noGrp="1"/>
          </p:cNvSpPr>
          <p:nvPr>
            <p:ph idx="1"/>
          </p:nvPr>
        </p:nvSpPr>
        <p:spPr/>
        <p:txBody>
          <a:bodyPr/>
          <a:lstStyle/>
          <a:p>
            <a:r>
              <a:rPr lang="en-AU" dirty="0"/>
              <a:t>Procedure – Similar to Class 1 Land and Environment Court. Single member.</a:t>
            </a:r>
          </a:p>
          <a:p>
            <a:r>
              <a:rPr lang="en-AU" dirty="0"/>
              <a:t>Professional costs. Presumption is that NCAT is a ‘no costs’ jurisdiction (exercising administrative not judicial power), but has power to award costs in ‘special circumstances’: sec 60 CAT Act.</a:t>
            </a:r>
          </a:p>
          <a:p>
            <a:r>
              <a:rPr lang="en-AU" dirty="0"/>
              <a:t>Further appeals: Aggrieved party has a right of appeal, on a question of law, to NCAT’s Appeals Panel: sec 80(2) CAT Act. The Panel may grant leave to consider not just questions of law, but also other grounds (sec 80(3)), including potentially a new hearing and fresh evidence. Such appeals to be filed within 28 days. Appeal Panel may stay decisions pending appeal: sec 83.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NCAT</a:t>
            </a:r>
          </a:p>
        </p:txBody>
      </p:sp>
      <p:sp>
        <p:nvSpPr>
          <p:cNvPr id="3" name="Content Placeholder 2"/>
          <p:cNvSpPr>
            <a:spLocks noGrp="1"/>
          </p:cNvSpPr>
          <p:nvPr>
            <p:ph idx="1"/>
          </p:nvPr>
        </p:nvSpPr>
        <p:spPr/>
        <p:txBody>
          <a:bodyPr>
            <a:normAutofit lnSpcReduction="10000"/>
          </a:bodyPr>
          <a:lstStyle/>
          <a:p>
            <a:r>
              <a:rPr lang="en-AU" dirty="0"/>
              <a:t>Auld v ILGA (Auld No. 3)</a:t>
            </a:r>
          </a:p>
          <a:p>
            <a:r>
              <a:rPr lang="en-AU" dirty="0"/>
              <a:t>Removal of hotel licence in Young, 400 metres to an ALDI supermarket to be used only for packaged liquor sales.</a:t>
            </a:r>
          </a:p>
          <a:p>
            <a:r>
              <a:rPr lang="en-AU" dirty="0"/>
              <a:t>Petition signed by over 1900 people in favour of removal. No objections. Police expressed some concern about proximity to public housing – addressed by applicant in CIS and then no Police objection.</a:t>
            </a:r>
          </a:p>
          <a:p>
            <a:r>
              <a:rPr lang="en-AU" dirty="0"/>
              <a:t>Application refused by ILGA on DA and social impact grounds.</a:t>
            </a:r>
          </a:p>
          <a:p>
            <a:r>
              <a:rPr lang="en-AU" dirty="0"/>
              <a:t>As to DA, sec 45(3)(c) Liquor Act requires applicant to have DA to “use the premises for the purpose of the business or activity to which the proposed licence relates”. ILGA said this required applicant to have DA for a hotel.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NCAT</a:t>
            </a:r>
          </a:p>
        </p:txBody>
      </p:sp>
      <p:sp>
        <p:nvSpPr>
          <p:cNvPr id="3" name="Content Placeholder 2"/>
          <p:cNvSpPr>
            <a:spLocks noGrp="1"/>
          </p:cNvSpPr>
          <p:nvPr>
            <p:ph idx="1"/>
          </p:nvPr>
        </p:nvSpPr>
        <p:spPr/>
        <p:txBody>
          <a:bodyPr/>
          <a:lstStyle/>
          <a:p>
            <a:r>
              <a:rPr lang="en-AU" dirty="0"/>
              <a:t>As to social impact grounds, ILGA refused because:</a:t>
            </a:r>
          </a:p>
          <a:p>
            <a:r>
              <a:rPr lang="en-AU" dirty="0"/>
              <a:t>Proximity of ALDI to ‘nearby’ public housing</a:t>
            </a:r>
          </a:p>
          <a:p>
            <a:r>
              <a:rPr lang="en-AU" dirty="0"/>
              <a:t>Higher than State average rates of alcohol-related assault</a:t>
            </a:r>
          </a:p>
          <a:p>
            <a:r>
              <a:rPr lang="en-AU" dirty="0"/>
              <a:t>Relative disadvantage in Young (SEIFA deciles of 3)</a:t>
            </a:r>
          </a:p>
          <a:p>
            <a:r>
              <a:rPr lang="en-AU" dirty="0"/>
              <a:t>“High’ licence densities</a:t>
            </a:r>
          </a:p>
          <a:p>
            <a:r>
              <a:rPr lang="en-AU" dirty="0"/>
              <a:t>Possible downward pressure on liquor prices from new competitor</a:t>
            </a:r>
          </a:p>
          <a:p>
            <a:r>
              <a:rPr lang="en-AU" dirty="0"/>
              <a:t>Likely to contribute to existing over-exposure to alcohol-related assault, </a:t>
            </a:r>
            <a:r>
              <a:rPr lang="en-AU" dirty="0" err="1"/>
              <a:t>esp</a:t>
            </a:r>
            <a:r>
              <a:rPr lang="en-AU" dirty="0"/>
              <a:t> DV assault.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NCAT</a:t>
            </a:r>
          </a:p>
        </p:txBody>
      </p:sp>
      <p:sp>
        <p:nvSpPr>
          <p:cNvPr id="3" name="Content Placeholder 2"/>
          <p:cNvSpPr>
            <a:spLocks noGrp="1"/>
          </p:cNvSpPr>
          <p:nvPr>
            <p:ph idx="1"/>
          </p:nvPr>
        </p:nvSpPr>
        <p:spPr/>
        <p:txBody>
          <a:bodyPr/>
          <a:lstStyle/>
          <a:p>
            <a:r>
              <a:rPr lang="en-AU" dirty="0"/>
              <a:t>Before NCAT applicant initially relied on evidence lodged with ILGA (“rehearing”).</a:t>
            </a:r>
          </a:p>
          <a:p>
            <a:r>
              <a:rPr lang="en-AU" dirty="0"/>
              <a:t>ILGA served a statement from Dr Christopher Morrison, Uni of Pennsylvania, epidemiologist. Dr Morrison’s propositions:</a:t>
            </a:r>
          </a:p>
          <a:p>
            <a:pPr lvl="1"/>
            <a:r>
              <a:rPr lang="en-AU" dirty="0"/>
              <a:t>Off-premises outlets concentrate in poorer areas</a:t>
            </a:r>
          </a:p>
          <a:p>
            <a:pPr lvl="1"/>
            <a:r>
              <a:rPr lang="en-AU" dirty="0"/>
              <a:t>They generally sell at lower prices</a:t>
            </a:r>
          </a:p>
          <a:p>
            <a:pPr lvl="1"/>
            <a:r>
              <a:rPr lang="en-AU" dirty="0"/>
              <a:t>Alcohol consumption and harms are greater in areas where there is a greater concentration of outlets/lower prices.	</a:t>
            </a:r>
          </a:p>
          <a:p>
            <a:pPr lvl="1">
              <a:buNone/>
            </a:pPr>
            <a:r>
              <a:rPr lang="en-AU" dirty="0"/>
              <a:t>Dr Morrison argued that grant of this application was likely to lead to lower prices, more liquor consumed and greater harm caused, to an already ‘vulnerable’ population.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C3B8EC-DED0-4286-A678-B9F466DCCA0D}"/>
              </a:ext>
            </a:extLst>
          </p:cNvPr>
          <p:cNvSpPr>
            <a:spLocks noGrp="1"/>
          </p:cNvSpPr>
          <p:nvPr>
            <p:ph type="title"/>
          </p:nvPr>
        </p:nvSpPr>
        <p:spPr/>
        <p:txBody>
          <a:bodyPr/>
          <a:lstStyle/>
          <a:p>
            <a:r>
              <a:rPr lang="en-AU" b="1" dirty="0"/>
              <a:t>Liquor Amendment (Review) Act</a:t>
            </a:r>
          </a:p>
        </p:txBody>
      </p:sp>
      <p:sp>
        <p:nvSpPr>
          <p:cNvPr id="3" name="Content Placeholder 2">
            <a:extLst>
              <a:ext uri="{FF2B5EF4-FFF2-40B4-BE49-F238E27FC236}">
                <a16:creationId xmlns:a16="http://schemas.microsoft.com/office/drawing/2014/main" xmlns="" id="{1F668C7C-4403-47D6-B372-590C3FCFE4FA}"/>
              </a:ext>
            </a:extLst>
          </p:cNvPr>
          <p:cNvSpPr>
            <a:spLocks noGrp="1"/>
          </p:cNvSpPr>
          <p:nvPr>
            <p:ph idx="1"/>
          </p:nvPr>
        </p:nvSpPr>
        <p:spPr/>
        <p:txBody>
          <a:bodyPr/>
          <a:lstStyle/>
          <a:p>
            <a:pPr>
              <a:buNone/>
            </a:pPr>
            <a:r>
              <a:rPr lang="en-AU" dirty="0"/>
              <a:t>	</a:t>
            </a:r>
            <a:r>
              <a:rPr lang="en-AU" i="1" dirty="0"/>
              <a:t>Freeze</a:t>
            </a:r>
            <a:r>
              <a:rPr lang="en-AU" dirty="0"/>
              <a:t> in prescribed precincts to 1 June 2018</a:t>
            </a:r>
          </a:p>
          <a:p>
            <a:r>
              <a:rPr lang="en-AU" dirty="0"/>
              <a:t>Allow new grants of Producer/wholesaler licences in freeze precinct</a:t>
            </a:r>
          </a:p>
          <a:p>
            <a:r>
              <a:rPr lang="en-AU" dirty="0"/>
              <a:t>For change boundaries, vary/revoke conditions, in-precinct removals, a patron capacity test (only) applies</a:t>
            </a:r>
          </a:p>
          <a:p>
            <a:r>
              <a:rPr lang="en-AU" dirty="0"/>
              <a:t>Kings Cross/Sydney CBD under one set of </a:t>
            </a:r>
            <a:r>
              <a:rPr lang="en-AU" dirty="0" err="1"/>
              <a:t>regs</a:t>
            </a:r>
            <a:r>
              <a:rPr lang="en-AU" dirty="0"/>
              <a:t> (with some differences for KX- </a:t>
            </a:r>
            <a:r>
              <a:rPr lang="en-AU" dirty="0" err="1"/>
              <a:t>eg</a:t>
            </a:r>
            <a:r>
              <a:rPr lang="en-AU" dirty="0"/>
              <a:t> glass, RSA </a:t>
            </a:r>
            <a:r>
              <a:rPr lang="en-AU" dirty="0" err="1"/>
              <a:t>marshalls</a:t>
            </a:r>
            <a:r>
              <a:rPr lang="en-AU" dirty="0"/>
              <a:t>, CCTV, ID scanning)</a:t>
            </a:r>
          </a:p>
          <a:p>
            <a:r>
              <a:rPr lang="en-AU" i="1" dirty="0"/>
              <a:t>Minors Sanction Scheme – </a:t>
            </a:r>
            <a:r>
              <a:rPr lang="en-AU" dirty="0"/>
              <a:t>ILGA (not Secretary) determines whether to suspend (up to 28 days). NCAT review available.  No automatic stay. Apply for stay under sec 60(2) ADR Act . In stay application, NCAT balances public interest with interest of person affected.</a:t>
            </a:r>
          </a:p>
        </p:txBody>
      </p:sp>
    </p:spTree>
    <p:extLst>
      <p:ext uri="{BB962C8B-B14F-4D97-AF65-F5344CB8AC3E}">
        <p14:creationId xmlns:p14="http://schemas.microsoft.com/office/powerpoint/2010/main" val="2558965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NCAT</a:t>
            </a:r>
          </a:p>
        </p:txBody>
      </p:sp>
      <p:sp>
        <p:nvSpPr>
          <p:cNvPr id="3" name="Content Placeholder 2"/>
          <p:cNvSpPr>
            <a:spLocks noGrp="1"/>
          </p:cNvSpPr>
          <p:nvPr>
            <p:ph idx="1"/>
          </p:nvPr>
        </p:nvSpPr>
        <p:spPr/>
        <p:txBody>
          <a:bodyPr>
            <a:normAutofit fontScale="92500" lnSpcReduction="10000"/>
          </a:bodyPr>
          <a:lstStyle/>
          <a:p>
            <a:r>
              <a:rPr lang="en-AU" dirty="0"/>
              <a:t>Dr Morrison was extensively cross-examined via audio-visual link from his University offices in the eastern US.</a:t>
            </a:r>
          </a:p>
          <a:p>
            <a:r>
              <a:rPr lang="en-AU" dirty="0"/>
              <a:t>Applicant called an experienced town planner, George Smith whose report challenged many of Morrison’s propositions, as they applied to NSW and Young.</a:t>
            </a:r>
          </a:p>
          <a:p>
            <a:r>
              <a:rPr lang="en-AU" dirty="0"/>
              <a:t>Hearing ran for 2 days.</a:t>
            </a:r>
          </a:p>
          <a:p>
            <a:r>
              <a:rPr lang="en-AU" dirty="0"/>
              <a:t>Decision reserved for nearly 6 months. Senior Member Ransome set aside ILGA’s refusal and granted the removal.</a:t>
            </a:r>
          </a:p>
          <a:p>
            <a:r>
              <a:rPr lang="en-AU" dirty="0"/>
              <a:t>SM Ransome determined that ALDI only needed a DA for the particular business or activity that it intended to operate (liquor retail) and not for a ‘hotel’. ALDI had the required consent.</a:t>
            </a:r>
          </a:p>
          <a:p>
            <a:r>
              <a:rPr lang="en-AU" dirty="0"/>
              <a:t>As to social impact: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NCAT</a:t>
            </a:r>
          </a:p>
        </p:txBody>
      </p:sp>
      <p:sp>
        <p:nvSpPr>
          <p:cNvPr id="3" name="Content Placeholder 2"/>
          <p:cNvSpPr>
            <a:spLocks noGrp="1"/>
          </p:cNvSpPr>
          <p:nvPr>
            <p:ph idx="1"/>
          </p:nvPr>
        </p:nvSpPr>
        <p:spPr/>
        <p:txBody>
          <a:bodyPr/>
          <a:lstStyle/>
          <a:p>
            <a:r>
              <a:rPr lang="en-AU" dirty="0"/>
              <a:t>Secretary’s internal (EVAT) assessment to ILGA had not identified any high risks</a:t>
            </a:r>
          </a:p>
          <a:p>
            <a:r>
              <a:rPr lang="en-AU" dirty="0"/>
              <a:t>High alcohol-related heath stats were mitigated by the absence of any objection by health authorities</a:t>
            </a:r>
          </a:p>
          <a:p>
            <a:r>
              <a:rPr lang="en-AU" dirty="0"/>
              <a:t>DV assault rates not greatly above average (1.2 times State) and similar to Regional rates.</a:t>
            </a:r>
          </a:p>
          <a:p>
            <a:r>
              <a:rPr lang="en-AU" dirty="0"/>
              <a:t>Accepting some general truth to Dr Morrison’s propositions, difficult to apply to Young specifically.</a:t>
            </a:r>
          </a:p>
          <a:p>
            <a:r>
              <a:rPr lang="en-AU" dirty="0"/>
              <a:t>While densities appeared high, not the case when dormant licences and restricted licences were discounted. “Unreality” including those when assessing densities.</a:t>
            </a:r>
          </a:p>
          <a:p>
            <a:pPr>
              <a:buNone/>
            </a:pPr>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NCAT</a:t>
            </a:r>
          </a:p>
        </p:txBody>
      </p:sp>
      <p:sp>
        <p:nvSpPr>
          <p:cNvPr id="3" name="Content Placeholder 2"/>
          <p:cNvSpPr>
            <a:spLocks noGrp="1"/>
          </p:cNvSpPr>
          <p:nvPr>
            <p:ph idx="1"/>
          </p:nvPr>
        </p:nvSpPr>
        <p:spPr/>
        <p:txBody>
          <a:bodyPr/>
          <a:lstStyle/>
          <a:p>
            <a:r>
              <a:rPr lang="en-AU" dirty="0"/>
              <a:t>Public support given weight (but rejected applicant’s submission that should be given decisive weight)</a:t>
            </a:r>
          </a:p>
          <a:p>
            <a:r>
              <a:rPr lang="en-AU" dirty="0"/>
              <a:t>Evidence of high densities giving rise to </a:t>
            </a:r>
            <a:r>
              <a:rPr lang="en-AU" dirty="0" err="1"/>
              <a:t>probematic</a:t>
            </a:r>
            <a:r>
              <a:rPr lang="en-AU" dirty="0"/>
              <a:t> rates of DV assault- but this only occurred at much higher densities than are present at Young.</a:t>
            </a:r>
          </a:p>
          <a:p>
            <a:r>
              <a:rPr lang="en-AU" dirty="0"/>
              <a:t>Appeal filed last week.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Legislative Reviews</a:t>
            </a:r>
          </a:p>
        </p:txBody>
      </p:sp>
      <p:sp>
        <p:nvSpPr>
          <p:cNvPr id="3" name="Content Placeholder 2"/>
          <p:cNvSpPr>
            <a:spLocks noGrp="1"/>
          </p:cNvSpPr>
          <p:nvPr>
            <p:ph idx="1"/>
          </p:nvPr>
        </p:nvSpPr>
        <p:spPr/>
        <p:txBody>
          <a:bodyPr/>
          <a:lstStyle/>
          <a:p>
            <a:r>
              <a:rPr lang="en-AU" dirty="0"/>
              <a:t>CIS review</a:t>
            </a:r>
          </a:p>
          <a:p>
            <a:r>
              <a:rPr lang="en-AU" dirty="0"/>
              <a:t>LIA review (submissions closed June 2017). To consider (inter alia):</a:t>
            </a:r>
          </a:p>
          <a:p>
            <a:r>
              <a:rPr lang="en-AU" dirty="0"/>
              <a:t>Geographical area to measure social impacts</a:t>
            </a:r>
          </a:p>
          <a:p>
            <a:r>
              <a:rPr lang="en-AU" dirty="0"/>
              <a:t>Banding system</a:t>
            </a:r>
          </a:p>
          <a:p>
            <a:r>
              <a:rPr lang="en-AU" dirty="0"/>
              <a:t>Risk criteria to apply (beyond EGM density/EGM expenditure)</a:t>
            </a:r>
          </a:p>
          <a:p>
            <a:r>
              <a:rPr lang="en-AU" dirty="0"/>
              <a:t>Consultation process</a:t>
            </a:r>
          </a:p>
          <a:p>
            <a:r>
              <a:rPr lang="en-AU" dirty="0"/>
              <a:t>Positive contributions</a:t>
            </a:r>
          </a:p>
          <a:p>
            <a:r>
              <a:rPr lang="en-AU" dirty="0"/>
              <a:t>Whether existing LIA exemptions remain (same LGA/ under 20 in Band 1)</a:t>
            </a:r>
          </a:p>
          <a:p>
            <a:endParaRPr lang="en-A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ETAs</a:t>
            </a:r>
          </a:p>
        </p:txBody>
      </p:sp>
      <p:sp>
        <p:nvSpPr>
          <p:cNvPr id="3" name="Content Placeholder 2"/>
          <p:cNvSpPr>
            <a:spLocks noGrp="1"/>
          </p:cNvSpPr>
          <p:nvPr>
            <p:ph idx="1"/>
          </p:nvPr>
        </p:nvSpPr>
        <p:spPr/>
        <p:txBody>
          <a:bodyPr/>
          <a:lstStyle/>
          <a:p>
            <a:r>
              <a:rPr lang="en-AU" dirty="0"/>
              <a:t>A number of ETAs granted for post-midnight trading.</a:t>
            </a:r>
          </a:p>
          <a:p>
            <a:r>
              <a:rPr lang="en-AU" dirty="0"/>
              <a:t>Examples of ETAs granted after a previous refusal: Bath Arms Burwood, Tiger Bar Hurstville, Castle Hill.</a:t>
            </a:r>
          </a:p>
          <a:p>
            <a:r>
              <a:rPr lang="en-AU" dirty="0"/>
              <a:t>Ability to ‘go dry’ after midnight: sec 15A Liquor Act.</a:t>
            </a:r>
          </a:p>
          <a:p>
            <a:r>
              <a:rPr lang="en-AU" dirty="0"/>
              <a:t>Note that ILGA can require details of social impact of gambling activities in the post-midnight period: </a:t>
            </a:r>
            <a:r>
              <a:rPr lang="en-AU" dirty="0" err="1"/>
              <a:t>cl</a:t>
            </a:r>
            <a:r>
              <a:rPr lang="en-AU" dirty="0"/>
              <a:t> 10A Liquor </a:t>
            </a:r>
            <a:r>
              <a:rPr lang="en-AU" dirty="0" err="1"/>
              <a:t>Reg</a:t>
            </a:r>
            <a:r>
              <a:rPr lang="en-AU" dirty="0"/>
              <a:t> and sec 48(7) Liquor Act. Also balanced development of related industries (gaming): sec 3(1)(c) Liquor Act.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Cases</a:t>
            </a:r>
          </a:p>
        </p:txBody>
      </p:sp>
      <p:sp>
        <p:nvSpPr>
          <p:cNvPr id="3" name="Content Placeholder 2"/>
          <p:cNvSpPr>
            <a:spLocks noGrp="1"/>
          </p:cNvSpPr>
          <p:nvPr>
            <p:ph idx="1"/>
          </p:nvPr>
        </p:nvSpPr>
        <p:spPr/>
        <p:txBody>
          <a:bodyPr/>
          <a:lstStyle/>
          <a:p>
            <a:r>
              <a:rPr lang="en-AU" u="sng" dirty="0" err="1"/>
              <a:t>Mader</a:t>
            </a:r>
            <a:r>
              <a:rPr lang="en-AU" u="sng" dirty="0"/>
              <a:t> v R </a:t>
            </a:r>
            <a:r>
              <a:rPr lang="en-AU" dirty="0"/>
              <a:t>[2017] NSWDC 100, </a:t>
            </a:r>
            <a:r>
              <a:rPr lang="en-AU" dirty="0" err="1"/>
              <a:t>Scotting</a:t>
            </a:r>
            <a:r>
              <a:rPr lang="en-AU" dirty="0"/>
              <a:t> DCJ</a:t>
            </a:r>
          </a:p>
          <a:p>
            <a:pPr>
              <a:buNone/>
            </a:pPr>
            <a:r>
              <a:rPr lang="en-AU" dirty="0"/>
              <a:t>cl. 53ZC Liquor </a:t>
            </a:r>
            <a:r>
              <a:rPr lang="en-AU" dirty="0" err="1"/>
              <a:t>Reg</a:t>
            </a:r>
            <a:r>
              <a:rPr lang="en-AU" dirty="0"/>
              <a:t>  - a licensee must not “promote, publicise or cause to be promoted or publicised” supply of free or discounted shots.</a:t>
            </a:r>
          </a:p>
          <a:p>
            <a:pPr>
              <a:buNone/>
            </a:pPr>
            <a:r>
              <a:rPr lang="en-AU" dirty="0"/>
              <a:t>Normal price of shots at Midnight Shift was $9.</a:t>
            </a:r>
          </a:p>
          <a:p>
            <a:pPr>
              <a:buNone/>
            </a:pPr>
            <a:r>
              <a:rPr lang="en-AU" dirty="0"/>
              <a:t>Hotel’ </a:t>
            </a:r>
            <a:r>
              <a:rPr lang="en-AU" dirty="0" err="1"/>
              <a:t>Facebook</a:t>
            </a:r>
            <a:r>
              <a:rPr lang="en-AU" dirty="0"/>
              <a:t> site advertised $5 shots for an upcoming Ladies’ night “Climax”. </a:t>
            </a:r>
            <a:r>
              <a:rPr lang="en-AU" dirty="0" err="1"/>
              <a:t>Facebook</a:t>
            </a:r>
            <a:r>
              <a:rPr lang="en-AU" dirty="0"/>
              <a:t> site kept by hotel’s Promotions Manager. </a:t>
            </a:r>
          </a:p>
          <a:p>
            <a:pPr>
              <a:buNone/>
            </a:pPr>
            <a:r>
              <a:rPr lang="en-AU" dirty="0"/>
              <a:t>Police see the promotion on </a:t>
            </a:r>
            <a:r>
              <a:rPr lang="en-AU" dirty="0" err="1"/>
              <a:t>Facebook</a:t>
            </a:r>
            <a:r>
              <a:rPr lang="en-AU" dirty="0"/>
              <a:t> and tell Manager, who didn’t know of it. Manager took it down. Promotion did not proceed.</a:t>
            </a:r>
          </a:p>
          <a:p>
            <a:pPr>
              <a:buNone/>
            </a:pPr>
            <a:r>
              <a:rPr lang="en-AU" dirty="0"/>
              <a:t>Police prosecuted. Magistrate convicted. Mr </a:t>
            </a:r>
            <a:r>
              <a:rPr lang="en-AU" dirty="0" err="1"/>
              <a:t>Mader</a:t>
            </a:r>
            <a:r>
              <a:rPr lang="en-AU" dirty="0"/>
              <a:t> appealed.</a:t>
            </a:r>
          </a:p>
          <a:p>
            <a:pPr>
              <a:buNone/>
            </a:pPr>
            <a:r>
              <a:rPr lang="en-AU" dirty="0"/>
              <a:t>Held, not guilty.</a:t>
            </a:r>
          </a:p>
          <a:p>
            <a:pPr>
              <a:buNone/>
            </a:pPr>
            <a:endParaRPr lang="en-A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Cases</a:t>
            </a:r>
          </a:p>
        </p:txBody>
      </p:sp>
      <p:sp>
        <p:nvSpPr>
          <p:cNvPr id="3" name="Content Placeholder 2"/>
          <p:cNvSpPr>
            <a:spLocks noGrp="1"/>
          </p:cNvSpPr>
          <p:nvPr>
            <p:ph idx="1"/>
          </p:nvPr>
        </p:nvSpPr>
        <p:spPr/>
        <p:txBody>
          <a:bodyPr/>
          <a:lstStyle/>
          <a:p>
            <a:r>
              <a:rPr lang="en-AU" u="sng" dirty="0"/>
              <a:t>R v </a:t>
            </a:r>
            <a:r>
              <a:rPr lang="en-AU" u="sng" dirty="0" err="1"/>
              <a:t>Mader</a:t>
            </a:r>
            <a:r>
              <a:rPr lang="en-AU" u="sng" dirty="0"/>
              <a:t>:</a:t>
            </a:r>
          </a:p>
          <a:p>
            <a:pPr>
              <a:buNone/>
            </a:pPr>
            <a:r>
              <a:rPr lang="en-AU" dirty="0"/>
              <a:t>For a person to ‘cause’ something to be done, he/she must have given some order or command that it be done. No evidence of that here.</a:t>
            </a:r>
          </a:p>
          <a:p>
            <a:pPr>
              <a:buNone/>
            </a:pPr>
            <a:r>
              <a:rPr lang="en-AU" dirty="0"/>
              <a:t>No evidence that there was any express or implied authority on the Promotions Manager to advertise such promotions or that it was otherwise within the scope of her authority.</a:t>
            </a:r>
          </a:p>
          <a:p>
            <a:pPr>
              <a:buNone/>
            </a:pPr>
            <a:r>
              <a:rPr lang="en-AU" dirty="0"/>
              <a:t>Mr </a:t>
            </a:r>
            <a:r>
              <a:rPr lang="en-AU" dirty="0" err="1"/>
              <a:t>Mader</a:t>
            </a:r>
            <a:r>
              <a:rPr lang="en-AU" dirty="0"/>
              <a:t> not vicariously liable under sec 149 Liquor Act – that section only applies to ‘sale’ or ‘supply’ of alcohol in breach of the Act.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Cases</a:t>
            </a:r>
          </a:p>
        </p:txBody>
      </p:sp>
      <p:sp>
        <p:nvSpPr>
          <p:cNvPr id="3" name="Content Placeholder 2"/>
          <p:cNvSpPr>
            <a:spLocks noGrp="1"/>
          </p:cNvSpPr>
          <p:nvPr>
            <p:ph idx="1"/>
          </p:nvPr>
        </p:nvSpPr>
        <p:spPr/>
        <p:txBody>
          <a:bodyPr/>
          <a:lstStyle/>
          <a:p>
            <a:r>
              <a:rPr lang="en-AU" u="sng" dirty="0"/>
              <a:t>Lynch v ILGA </a:t>
            </a:r>
            <a:endParaRPr lang="en-AU" dirty="0"/>
          </a:p>
          <a:p>
            <a:pPr>
              <a:buNone/>
            </a:pPr>
            <a:r>
              <a:rPr lang="en-AU" dirty="0"/>
              <a:t>Lynch sold freehold of the Town and Country Hotel with vacant possession, but retaining ‘ownership’ of the hotel licence and GMEs. </a:t>
            </a:r>
          </a:p>
          <a:p>
            <a:pPr>
              <a:buNone/>
            </a:pPr>
            <a:r>
              <a:rPr lang="en-AU" dirty="0"/>
              <a:t>Before settlement, Lynch makes application to remove licence to new premises.</a:t>
            </a:r>
          </a:p>
          <a:p>
            <a:pPr>
              <a:buNone/>
            </a:pPr>
            <a:r>
              <a:rPr lang="en-AU" dirty="0"/>
              <a:t>After settlement, buyer applies to transfer the licence OIP: sec 61.</a:t>
            </a:r>
          </a:p>
          <a:p>
            <a:pPr>
              <a:buNone/>
            </a:pPr>
            <a:r>
              <a:rPr lang="en-AU" dirty="0"/>
              <a:t>ILGA held it could no longer determine Lynch’s removal application, as Lynch was no longer licensee.</a:t>
            </a:r>
          </a:p>
          <a:p>
            <a:pPr>
              <a:buNone/>
            </a:pPr>
            <a:r>
              <a:rPr lang="en-AU" dirty="0"/>
              <a:t>SC held that ILGA had continued jurisdiction. Application was validly made when Lynch was licensee and there is no loss of power thereafter.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Cases</a:t>
            </a:r>
          </a:p>
        </p:txBody>
      </p:sp>
      <p:sp>
        <p:nvSpPr>
          <p:cNvPr id="3" name="Content Placeholder 2"/>
          <p:cNvSpPr>
            <a:spLocks noGrp="1"/>
          </p:cNvSpPr>
          <p:nvPr>
            <p:ph idx="1"/>
          </p:nvPr>
        </p:nvSpPr>
        <p:spPr/>
        <p:txBody>
          <a:bodyPr>
            <a:normAutofit fontScale="92500" lnSpcReduction="10000"/>
          </a:bodyPr>
          <a:lstStyle/>
          <a:p>
            <a:r>
              <a:rPr lang="en-AU" u="sng" dirty="0"/>
              <a:t>George Thomas Hotels (Campsie) PL v Buckley</a:t>
            </a:r>
          </a:p>
          <a:p>
            <a:pPr>
              <a:buNone/>
            </a:pPr>
            <a:r>
              <a:rPr lang="en-AU" dirty="0"/>
              <a:t>Buckley applied for removal of hotel licence (from Hurlstone Park to Campsie) and also sought a GMT increase of 27 for the “new hotel” premises at Campsie.</a:t>
            </a:r>
          </a:p>
          <a:p>
            <a:pPr>
              <a:buNone/>
            </a:pPr>
            <a:r>
              <a:rPr lang="en-AU" dirty="0"/>
              <a:t>Buckley told ILGA he did not want to remove the licence if GMT increase also not granted.</a:t>
            </a:r>
          </a:p>
          <a:p>
            <a:pPr>
              <a:buNone/>
            </a:pPr>
            <a:r>
              <a:rPr lang="en-AU" dirty="0"/>
              <a:t>ILGA refused the GMT increase in 2015 and treated the removal as “withdrawn”.</a:t>
            </a:r>
          </a:p>
          <a:p>
            <a:pPr>
              <a:buNone/>
            </a:pPr>
            <a:r>
              <a:rPr lang="en-AU" dirty="0"/>
              <a:t>Buckley successfully took judicial review proceedings in the Supreme Court, quashing the ILGA decision.</a:t>
            </a:r>
          </a:p>
          <a:p>
            <a:pPr>
              <a:buNone/>
            </a:pPr>
            <a:r>
              <a:rPr lang="en-AU" dirty="0"/>
              <a:t>Matter remitted back to ILGA. Objectors argued that the removal application could not be granted, as it had been “withdrawn”. Objectors sought injunction preventing ILGA from granting the removal.</a:t>
            </a:r>
          </a:p>
          <a:p>
            <a:pPr>
              <a:buNone/>
            </a:pPr>
            <a:endParaRPr lang="en-A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Cases</a:t>
            </a:r>
          </a:p>
        </p:txBody>
      </p:sp>
      <p:sp>
        <p:nvSpPr>
          <p:cNvPr id="3" name="Content Placeholder 2"/>
          <p:cNvSpPr>
            <a:spLocks noGrp="1"/>
          </p:cNvSpPr>
          <p:nvPr>
            <p:ph idx="1"/>
          </p:nvPr>
        </p:nvSpPr>
        <p:spPr/>
        <p:txBody>
          <a:bodyPr/>
          <a:lstStyle/>
          <a:p>
            <a:r>
              <a:rPr lang="en-AU" dirty="0"/>
              <a:t>(Objectors originally sought injunction against ILGA only. Mr Buckley had to bring a motion seeking to be joined).</a:t>
            </a:r>
          </a:p>
          <a:p>
            <a:r>
              <a:rPr lang="en-AU" dirty="0"/>
              <a:t>Objectors’ claim for relief refused. Held that, in upholding Buckley’s claim for judicial review, the previous Supreme Court judge had quashed all aspects of ILGA’s decision, including the decision to treat the licence removal as “withdrawn”.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Liquor Amendment (Review) Act</a:t>
            </a:r>
          </a:p>
        </p:txBody>
      </p:sp>
      <p:sp>
        <p:nvSpPr>
          <p:cNvPr id="3" name="Content Placeholder 2"/>
          <p:cNvSpPr>
            <a:spLocks noGrp="1"/>
          </p:cNvSpPr>
          <p:nvPr>
            <p:ph idx="1"/>
          </p:nvPr>
        </p:nvSpPr>
        <p:spPr/>
        <p:txBody>
          <a:bodyPr>
            <a:normAutofit fontScale="92500" lnSpcReduction="20000"/>
          </a:bodyPr>
          <a:lstStyle/>
          <a:p>
            <a:r>
              <a:rPr lang="en-AU" i="1" dirty="0"/>
              <a:t>Three Strikes Scheme changes (from 1 Oct 2017)</a:t>
            </a:r>
          </a:p>
          <a:p>
            <a:r>
              <a:rPr lang="en-AU" dirty="0" err="1"/>
              <a:t>Callinan</a:t>
            </a:r>
            <a:r>
              <a:rPr lang="en-AU" dirty="0"/>
              <a:t> review into 3 strikes scheme – heavy burden on industry, overlaps and duplicates other sanctions, harsh outcomes.</a:t>
            </a:r>
          </a:p>
          <a:p>
            <a:r>
              <a:rPr lang="en-AU" dirty="0"/>
              <a:t>Minister said scheme had ‘unforeseen consequences’  - loans jeopardised, innocent owners’ property values reduced, sale contracts rescinded, new owners punished for actions of past owners. </a:t>
            </a:r>
          </a:p>
          <a:p>
            <a:r>
              <a:rPr lang="en-AU" dirty="0"/>
              <a:t>The strike is incurred by the licensee/approved manager, NOT the licence (except clubs). Strike is personal, in this sense.</a:t>
            </a:r>
          </a:p>
          <a:p>
            <a:r>
              <a:rPr lang="en-AU" dirty="0"/>
              <a:t>“Prescribed offences” (which must be by licensee/approved manager : cf. minors sanction scheme) narrowed. Breach of conditions (in prescribed precincts or for violent venues) still may cause strike, but only for breach of trading hours conditions.</a:t>
            </a:r>
          </a:p>
          <a:p>
            <a:r>
              <a:rPr lang="en-AU" dirty="0"/>
              <a:t>All strikes now discretionary (1</a:t>
            </a:r>
            <a:r>
              <a:rPr lang="en-AU" baseline="30000" dirty="0"/>
              <a:t>st</a:t>
            </a:r>
            <a:r>
              <a:rPr lang="en-AU" dirty="0"/>
              <a:t> was mandatory).All strikes imposed by ILGA (previously 2</a:t>
            </a:r>
            <a:r>
              <a:rPr lang="en-AU" baseline="30000" dirty="0"/>
              <a:t>nd</a:t>
            </a:r>
            <a:r>
              <a:rPr lang="en-AU" dirty="0"/>
              <a:t> imposed by Secretary)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Notable ILGA Decisions</a:t>
            </a:r>
          </a:p>
        </p:txBody>
      </p:sp>
      <p:sp>
        <p:nvSpPr>
          <p:cNvPr id="3" name="Content Placeholder 2"/>
          <p:cNvSpPr>
            <a:spLocks noGrp="1"/>
          </p:cNvSpPr>
          <p:nvPr>
            <p:ph idx="1"/>
          </p:nvPr>
        </p:nvSpPr>
        <p:spPr/>
        <p:txBody>
          <a:bodyPr/>
          <a:lstStyle/>
          <a:p>
            <a:r>
              <a:rPr lang="en-AU" u="sng" dirty="0"/>
              <a:t>Campsie – 17 January 2018</a:t>
            </a:r>
          </a:p>
          <a:p>
            <a:r>
              <a:rPr lang="en-AU" dirty="0"/>
              <a:t>Significant in determining whether a hotel is in the “immediate vicinity” of a public school: </a:t>
            </a:r>
            <a:r>
              <a:rPr lang="en-AU" dirty="0" err="1"/>
              <a:t>cl</a:t>
            </a:r>
            <a:r>
              <a:rPr lang="en-AU" dirty="0"/>
              <a:t> 36(2) GMR.</a:t>
            </a:r>
          </a:p>
          <a:p>
            <a:r>
              <a:rPr lang="en-AU" dirty="0"/>
              <a:t>Edge of school yard 50 metres from rear loading dock, down a little-used laneway. Nearest public entrances 70 metres apart. No line of sight. Hotel to open 10 am schooldays. About 175 schoolchildren would pass the hotel on way home from school, mostly accompanied by adults.</a:t>
            </a:r>
          </a:p>
          <a:p>
            <a:r>
              <a:rPr lang="en-AU" dirty="0"/>
              <a:t>In 2015, ILGA had held hotel was in ‘immediate vicinity’ of school, based on distance. That decision was quashed by SC in 2016.</a:t>
            </a:r>
          </a:p>
          <a:p>
            <a:r>
              <a:rPr lang="en-AU" dirty="0"/>
              <a:t>Matter remitted to ILGA, which required new CIS.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Notable ILGA Decisions</a:t>
            </a:r>
          </a:p>
        </p:txBody>
      </p:sp>
      <p:sp>
        <p:nvSpPr>
          <p:cNvPr id="3" name="Content Placeholder 2"/>
          <p:cNvSpPr>
            <a:spLocks noGrp="1"/>
          </p:cNvSpPr>
          <p:nvPr>
            <p:ph idx="1"/>
          </p:nvPr>
        </p:nvSpPr>
        <p:spPr/>
        <p:txBody>
          <a:bodyPr/>
          <a:lstStyle/>
          <a:p>
            <a:r>
              <a:rPr lang="en-AU" dirty="0"/>
              <a:t>This time, different ILGA Board determined that proposed hotel NOT in the immediate vicinity of the school.</a:t>
            </a:r>
          </a:p>
          <a:p>
            <a:r>
              <a:rPr lang="en-AU" dirty="0"/>
              <a:t>While noting potential for school children to be impacted by hotel patrons , hotel was so disconnected, visually and physically, from the school that it could not be said that the hotel was in the school’s “immediate vicinity”.</a:t>
            </a:r>
          </a:p>
          <a:p>
            <a:r>
              <a:rPr lang="en-AU" dirty="0"/>
              <a:t>ILGA also rejected an argument that the whole of the Campsie town centre is a ‘retail shopping centre”. (If the proposed new hotel were in a “retail shopping centre” it could not have gaming machines: sec 37B GMA).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Notable ILGA Decisions</a:t>
            </a:r>
          </a:p>
        </p:txBody>
      </p:sp>
      <p:sp>
        <p:nvSpPr>
          <p:cNvPr id="3" name="Content Placeholder 2"/>
          <p:cNvSpPr>
            <a:spLocks noGrp="1"/>
          </p:cNvSpPr>
          <p:nvPr>
            <p:ph idx="1"/>
          </p:nvPr>
        </p:nvSpPr>
        <p:spPr/>
        <p:txBody>
          <a:bodyPr>
            <a:normAutofit lnSpcReduction="10000"/>
          </a:bodyPr>
          <a:lstStyle/>
          <a:p>
            <a:r>
              <a:rPr lang="en-AU" dirty="0"/>
              <a:t>Removal application and GMT of 27 granted, but ETA refused by ILGA on social impact grounds. Why refuse ETA?</a:t>
            </a:r>
          </a:p>
          <a:p>
            <a:r>
              <a:rPr lang="en-AU" dirty="0"/>
              <a:t>Crime rates in Campsie low, but evidence of concentration in after-midnight period.</a:t>
            </a:r>
          </a:p>
          <a:p>
            <a:r>
              <a:rPr lang="en-AU" dirty="0"/>
              <a:t>Likely to be patron migration after midnight, causing amenity impacts.</a:t>
            </a:r>
          </a:p>
          <a:p>
            <a:r>
              <a:rPr lang="en-AU" dirty="0"/>
              <a:t>As to gaming-related impacts, evidence of very high EGM spends in Campsie ($345K pa per hotel EGM </a:t>
            </a:r>
            <a:r>
              <a:rPr lang="en-AU" dirty="0" err="1"/>
              <a:t>vs</a:t>
            </a:r>
            <a:r>
              <a:rPr lang="en-AU" dirty="0"/>
              <a:t> $95K for State) and that Campsie a relatively disadvantaged community.</a:t>
            </a:r>
          </a:p>
          <a:p>
            <a:r>
              <a:rPr lang="en-AU" dirty="0"/>
              <a:t>Literature suggests problem gamblers play longer, more intensely  and later.</a:t>
            </a:r>
          </a:p>
          <a:p>
            <a:r>
              <a:rPr lang="en-AU" dirty="0"/>
              <a:t>20-60% of EGM spend from problem gamblers</a:t>
            </a:r>
          </a:p>
          <a:p>
            <a:endParaRPr lang="en-A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Notable ILGA Decisions</a:t>
            </a:r>
          </a:p>
        </p:txBody>
      </p:sp>
      <p:sp>
        <p:nvSpPr>
          <p:cNvPr id="3" name="Content Placeholder 2"/>
          <p:cNvSpPr>
            <a:spLocks noGrp="1"/>
          </p:cNvSpPr>
          <p:nvPr>
            <p:ph idx="1"/>
          </p:nvPr>
        </p:nvSpPr>
        <p:spPr/>
        <p:txBody>
          <a:bodyPr/>
          <a:lstStyle/>
          <a:p>
            <a:r>
              <a:rPr lang="en-AU" dirty="0"/>
              <a:t>Productivity Commission recommended a pre-2am shutdown to safeguard against problem gambling.</a:t>
            </a:r>
          </a:p>
          <a:p>
            <a:r>
              <a:rPr lang="en-AU" dirty="0"/>
              <a:t>Refusal of post-midnight trade would prevent against problem gamblers gambling longer.</a:t>
            </a:r>
          </a:p>
          <a:p>
            <a:endParaRPr lang="en-AU" dirty="0"/>
          </a:p>
          <a:p>
            <a:r>
              <a:rPr lang="en-AU" u="sng" dirty="0"/>
              <a:t>Red Lantern, Eastwood</a:t>
            </a:r>
            <a:r>
              <a:rPr lang="en-AU" dirty="0"/>
              <a:t>, 28/7/2017, refused.</a:t>
            </a:r>
          </a:p>
          <a:p>
            <a:r>
              <a:rPr lang="en-AU" dirty="0"/>
              <a:t>Application for new hotel licence in </a:t>
            </a:r>
            <a:r>
              <a:rPr lang="en-AU" dirty="0" err="1"/>
              <a:t>carpark</a:t>
            </a:r>
            <a:r>
              <a:rPr lang="en-AU" dirty="0"/>
              <a:t> of </a:t>
            </a:r>
            <a:r>
              <a:rPr lang="en-AU" dirty="0" err="1"/>
              <a:t>Eatwood</a:t>
            </a:r>
            <a:r>
              <a:rPr lang="en-AU" dirty="0"/>
              <a:t> Hotel.</a:t>
            </a:r>
          </a:p>
          <a:p>
            <a:r>
              <a:rPr lang="en-AU" dirty="0"/>
              <a:t>To be a “Korean style” hotel.</a:t>
            </a:r>
          </a:p>
          <a:p>
            <a:r>
              <a:rPr lang="en-AU" dirty="0"/>
              <a:t>Opposed by Police, NSW Health LHD and a local club.</a:t>
            </a:r>
          </a:p>
          <a:p>
            <a:r>
              <a:rPr lang="en-AU" dirty="0"/>
              <a:t>Substantial purpose appeared to be to get another 30 EGMs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Notable ILGA Decisions</a:t>
            </a:r>
          </a:p>
        </p:txBody>
      </p:sp>
      <p:sp>
        <p:nvSpPr>
          <p:cNvPr id="3" name="Content Placeholder 2"/>
          <p:cNvSpPr>
            <a:spLocks noGrp="1"/>
          </p:cNvSpPr>
          <p:nvPr>
            <p:ph idx="1"/>
          </p:nvPr>
        </p:nvSpPr>
        <p:spPr/>
        <p:txBody>
          <a:bodyPr/>
          <a:lstStyle/>
          <a:p>
            <a:r>
              <a:rPr lang="en-AU" dirty="0"/>
              <a:t>ILGA found proposal would have little public benefit and would create a cluster of venues, which would create patron migration/amenity issues.</a:t>
            </a:r>
          </a:p>
          <a:p>
            <a:r>
              <a:rPr lang="en-AU" dirty="0"/>
              <a:t>Applicant argued that social impact of gambling not relevant to licence application. Was no GMT lodged with hotel application. Applicant argued that social impact of gambling to be considered later, when GMT lodged (was a Band 1 area). Argued that gambling social impact only relevant post-midnight: sec 48(7). (Applicant only sought standard hours, to midnight). </a:t>
            </a:r>
          </a:p>
          <a:p>
            <a:r>
              <a:rPr lang="en-AU" dirty="0"/>
              <a:t>ILGA held that social impact of gaming was relevant – sec 3(1)(c) requires ILGA to consider the balanced development of related industries (</a:t>
            </a:r>
            <a:r>
              <a:rPr lang="en-AU" dirty="0" err="1"/>
              <a:t>incl</a:t>
            </a:r>
            <a:r>
              <a:rPr lang="en-AU" dirty="0"/>
              <a:t> gaming)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Notable ILGA Decisions</a:t>
            </a:r>
          </a:p>
        </p:txBody>
      </p:sp>
      <p:sp>
        <p:nvSpPr>
          <p:cNvPr id="3" name="Content Placeholder 2"/>
          <p:cNvSpPr>
            <a:spLocks noGrp="1"/>
          </p:cNvSpPr>
          <p:nvPr>
            <p:ph idx="1"/>
          </p:nvPr>
        </p:nvSpPr>
        <p:spPr/>
        <p:txBody>
          <a:bodyPr/>
          <a:lstStyle/>
          <a:p>
            <a:r>
              <a:rPr lang="en-AU" dirty="0"/>
              <a:t>There was evidence of problem gambling. Granting the application would not further the balanced development of the gambling industry.</a:t>
            </a:r>
          </a:p>
          <a:p>
            <a:r>
              <a:rPr lang="en-AU" dirty="0"/>
              <a:t>Application refused.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B413D-B4C8-49CF-80F7-562B3B094D30}"/>
              </a:ext>
            </a:extLst>
          </p:cNvPr>
          <p:cNvSpPr>
            <a:spLocks noGrp="1"/>
          </p:cNvSpPr>
          <p:nvPr>
            <p:ph type="title"/>
          </p:nvPr>
        </p:nvSpPr>
        <p:spPr/>
        <p:txBody>
          <a:bodyPr/>
          <a:lstStyle/>
          <a:p>
            <a:endParaRPr lang="en-AU" dirty="0"/>
          </a:p>
        </p:txBody>
      </p:sp>
      <p:pic>
        <p:nvPicPr>
          <p:cNvPr id="4" name="Content Placeholder 3">
            <a:extLst>
              <a:ext uri="{FF2B5EF4-FFF2-40B4-BE49-F238E27FC236}">
                <a16:creationId xmlns:a16="http://schemas.microsoft.com/office/drawing/2014/main" xmlns="" id="{DD04C749-5022-4F1F-AD3B-7C9A78B46502}"/>
              </a:ext>
            </a:extLst>
          </p:cNvPr>
          <p:cNvPicPr>
            <a:picLocks noGrp="1" noChangeAspect="1"/>
          </p:cNvPicPr>
          <p:nvPr>
            <p:ph idx="1"/>
          </p:nvPr>
        </p:nvPicPr>
        <p:blipFill rotWithShape="1">
          <a:blip r:embed="rId2"/>
          <a:srcRect l="26712" t="11010" r="39521" b="3785"/>
          <a:stretch/>
        </p:blipFill>
        <p:spPr>
          <a:xfrm>
            <a:off x="646111" y="282982"/>
            <a:ext cx="5063551" cy="6444987"/>
          </a:xfrm>
          <a:prstGeom prst="rect">
            <a:avLst/>
          </a:prstGeom>
        </p:spPr>
      </p:pic>
      <p:pic>
        <p:nvPicPr>
          <p:cNvPr id="5" name="Picture 4">
            <a:extLst>
              <a:ext uri="{FF2B5EF4-FFF2-40B4-BE49-F238E27FC236}">
                <a16:creationId xmlns:a16="http://schemas.microsoft.com/office/drawing/2014/main" xmlns="" id="{E76B9B20-C61D-4380-A3A2-6E737D0F925F}"/>
              </a:ext>
            </a:extLst>
          </p:cNvPr>
          <p:cNvPicPr>
            <a:picLocks noChangeAspect="1"/>
          </p:cNvPicPr>
          <p:nvPr/>
        </p:nvPicPr>
        <p:blipFill rotWithShape="1">
          <a:blip r:embed="rId3"/>
          <a:srcRect l="26766" t="11620" r="39450" b="3731"/>
          <a:stretch/>
        </p:blipFill>
        <p:spPr>
          <a:xfrm>
            <a:off x="6363843" y="282983"/>
            <a:ext cx="4986461" cy="6444987"/>
          </a:xfrm>
          <a:prstGeom prst="rect">
            <a:avLst/>
          </a:prstGeom>
        </p:spPr>
      </p:pic>
      <p:sp>
        <p:nvSpPr>
          <p:cNvPr id="6" name="Rectangle 5"/>
          <p:cNvSpPr/>
          <p:nvPr/>
        </p:nvSpPr>
        <p:spPr>
          <a:xfrm>
            <a:off x="3048000" y="3105835"/>
            <a:ext cx="6096000" cy="646331"/>
          </a:xfrm>
          <a:prstGeom prst="rect">
            <a:avLst/>
          </a:prstGeom>
        </p:spPr>
        <p:txBody>
          <a:bodyPr>
            <a:spAutoFit/>
          </a:bodyPr>
          <a:lstStyle/>
          <a:p>
            <a:r>
              <a:rPr lang="en-AU" b="1" dirty="0"/>
              <a:t>Compliance and Enforcement History	Search Request</a:t>
            </a:r>
            <a:endParaRPr lang="en-AU" dirty="0"/>
          </a:p>
        </p:txBody>
      </p:sp>
    </p:spTree>
    <p:extLst>
      <p:ext uri="{BB962C8B-B14F-4D97-AF65-F5344CB8AC3E}">
        <p14:creationId xmlns:p14="http://schemas.microsoft.com/office/powerpoint/2010/main" val="112614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E00318-584D-4C5E-85A2-5B42051E0613}"/>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xmlns="" id="{7242BFD4-9D23-43E5-B789-13A26DBFEE0F}"/>
              </a:ext>
            </a:extLst>
          </p:cNvPr>
          <p:cNvPicPr>
            <a:picLocks noGrp="1" noChangeAspect="1"/>
          </p:cNvPicPr>
          <p:nvPr>
            <p:ph idx="1"/>
          </p:nvPr>
        </p:nvPicPr>
        <p:blipFill>
          <a:blip r:embed="rId2"/>
          <a:stretch>
            <a:fillRect/>
          </a:stretch>
        </p:blipFill>
        <p:spPr>
          <a:xfrm>
            <a:off x="646111" y="209725"/>
            <a:ext cx="4815280" cy="6509857"/>
          </a:xfrm>
          <a:prstGeom prst="rect">
            <a:avLst/>
          </a:prstGeom>
        </p:spPr>
      </p:pic>
      <p:pic>
        <p:nvPicPr>
          <p:cNvPr id="5" name="Picture 4">
            <a:extLst>
              <a:ext uri="{FF2B5EF4-FFF2-40B4-BE49-F238E27FC236}">
                <a16:creationId xmlns:a16="http://schemas.microsoft.com/office/drawing/2014/main" xmlns="" id="{FA442CDD-29AC-4D30-BCA9-A92AAF977BB9}"/>
              </a:ext>
            </a:extLst>
          </p:cNvPr>
          <p:cNvPicPr>
            <a:picLocks noChangeAspect="1"/>
          </p:cNvPicPr>
          <p:nvPr/>
        </p:nvPicPr>
        <p:blipFill rotWithShape="1">
          <a:blip r:embed="rId3"/>
          <a:srcRect l="26628" t="11376" r="39862" b="3853"/>
          <a:stretch/>
        </p:blipFill>
        <p:spPr>
          <a:xfrm>
            <a:off x="6467912" y="209725"/>
            <a:ext cx="4723002" cy="6509857"/>
          </a:xfrm>
          <a:prstGeom prst="rect">
            <a:avLst/>
          </a:prstGeom>
        </p:spPr>
      </p:pic>
    </p:spTree>
    <p:extLst>
      <p:ext uri="{BB962C8B-B14F-4D97-AF65-F5344CB8AC3E}">
        <p14:creationId xmlns:p14="http://schemas.microsoft.com/office/powerpoint/2010/main" val="3782191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79E8A-F8B2-4584-9DF5-5C8307BDC6EF}"/>
              </a:ext>
            </a:extLst>
          </p:cNvPr>
          <p:cNvSpPr>
            <a:spLocks noGrp="1"/>
          </p:cNvSpPr>
          <p:nvPr>
            <p:ph type="title"/>
          </p:nvPr>
        </p:nvSpPr>
        <p:spPr/>
        <p:txBody>
          <a:bodyPr/>
          <a:lstStyle/>
          <a:p>
            <a:r>
              <a:rPr lang="en-AU" b="1" dirty="0"/>
              <a:t>Premises File Archive and Records Request</a:t>
            </a:r>
          </a:p>
        </p:txBody>
      </p:sp>
      <p:sp>
        <p:nvSpPr>
          <p:cNvPr id="3" name="Content Placeholder 2">
            <a:extLst>
              <a:ext uri="{FF2B5EF4-FFF2-40B4-BE49-F238E27FC236}">
                <a16:creationId xmlns:a16="http://schemas.microsoft.com/office/drawing/2014/main" xmlns="" id="{B11383AC-6E28-48A0-AA96-83933F4080B4}"/>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190544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C09B6-FACE-4683-98FC-56B06B7BFDD8}"/>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xmlns="" id="{5658D689-491C-4E32-B0F0-F4458F708550}"/>
              </a:ext>
            </a:extLst>
          </p:cNvPr>
          <p:cNvPicPr>
            <a:picLocks noGrp="1" noChangeAspect="1"/>
          </p:cNvPicPr>
          <p:nvPr>
            <p:ph idx="1"/>
          </p:nvPr>
        </p:nvPicPr>
        <p:blipFill rotWithShape="1">
          <a:blip r:embed="rId2"/>
          <a:srcRect l="27876" t="11171" r="38321" b="3862"/>
          <a:stretch/>
        </p:blipFill>
        <p:spPr>
          <a:xfrm>
            <a:off x="646111" y="243281"/>
            <a:ext cx="5063480" cy="6333688"/>
          </a:xfrm>
          <a:prstGeom prst="rect">
            <a:avLst/>
          </a:prstGeom>
        </p:spPr>
      </p:pic>
      <p:pic>
        <p:nvPicPr>
          <p:cNvPr id="5" name="Picture 4">
            <a:extLst>
              <a:ext uri="{FF2B5EF4-FFF2-40B4-BE49-F238E27FC236}">
                <a16:creationId xmlns:a16="http://schemas.microsoft.com/office/drawing/2014/main" xmlns="" id="{2DB81403-E703-45EC-B30A-F9AC128AC6ED}"/>
              </a:ext>
            </a:extLst>
          </p:cNvPr>
          <p:cNvPicPr>
            <a:picLocks noChangeAspect="1"/>
          </p:cNvPicPr>
          <p:nvPr/>
        </p:nvPicPr>
        <p:blipFill rotWithShape="1">
          <a:blip r:embed="rId3"/>
          <a:srcRect l="27798" t="11743" r="38418" b="4098"/>
          <a:stretch/>
        </p:blipFill>
        <p:spPr>
          <a:xfrm>
            <a:off x="6562986" y="243281"/>
            <a:ext cx="4627928" cy="6333688"/>
          </a:xfrm>
          <a:prstGeom prst="rect">
            <a:avLst/>
          </a:prstGeom>
        </p:spPr>
      </p:pic>
    </p:spTree>
    <p:extLst>
      <p:ext uri="{BB962C8B-B14F-4D97-AF65-F5344CB8AC3E}">
        <p14:creationId xmlns:p14="http://schemas.microsoft.com/office/powerpoint/2010/main" val="2372032897"/>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Liquor Amendment (Review)  Act</a:t>
            </a:r>
          </a:p>
        </p:txBody>
      </p:sp>
      <p:sp>
        <p:nvSpPr>
          <p:cNvPr id="3" name="Content Placeholder 2"/>
          <p:cNvSpPr>
            <a:spLocks noGrp="1"/>
          </p:cNvSpPr>
          <p:nvPr>
            <p:ph idx="1"/>
          </p:nvPr>
        </p:nvSpPr>
        <p:spPr/>
        <p:txBody>
          <a:bodyPr>
            <a:normAutofit/>
          </a:bodyPr>
          <a:lstStyle/>
          <a:p>
            <a:r>
              <a:rPr lang="en-AU" dirty="0"/>
              <a:t>ILGA may impose a strike because of “seriousness of harm that </a:t>
            </a:r>
            <a:r>
              <a:rPr lang="en-AU" i="1" dirty="0"/>
              <a:t>may</a:t>
            </a:r>
            <a:r>
              <a:rPr lang="en-AU" dirty="0"/>
              <a:t> have resulted from, or been associated with” the offence: 144E(1)(c).</a:t>
            </a:r>
          </a:p>
          <a:p>
            <a:r>
              <a:rPr lang="en-AU" dirty="0"/>
              <a:t>On a 2</a:t>
            </a:r>
            <a:r>
              <a:rPr lang="en-AU" baseline="30000" dirty="0"/>
              <a:t>nd</a:t>
            </a:r>
            <a:r>
              <a:rPr lang="en-AU" dirty="0"/>
              <a:t> or 3</a:t>
            </a:r>
            <a:r>
              <a:rPr lang="en-AU" baseline="30000" dirty="0"/>
              <a:t>rd</a:t>
            </a:r>
            <a:r>
              <a:rPr lang="en-AU" dirty="0"/>
              <a:t> strike, business/premises owners (who have their interest recorded with ILGA) are given notice: sec 144M(1)(a).</a:t>
            </a:r>
          </a:p>
          <a:p>
            <a:r>
              <a:rPr lang="en-AU" dirty="0"/>
              <a:t>Where a strike is incurred, ILGA may take ‘remedial action’ - impose conditions on the licence. Potential conditions become more severe with additional strikes.</a:t>
            </a:r>
          </a:p>
          <a:p>
            <a:r>
              <a:rPr lang="en-AU" dirty="0"/>
              <a:t>On a 3</a:t>
            </a:r>
            <a:r>
              <a:rPr lang="en-AU" baseline="30000" dirty="0"/>
              <a:t>rd</a:t>
            </a:r>
            <a:r>
              <a:rPr lang="en-AU" dirty="0"/>
              <a:t> strike, ILGA may still suspend or CANCEL the licence, as well as suspend/disqualify licensee and associates: sec 144G(3)(b).</a:t>
            </a:r>
          </a:p>
          <a:p>
            <a:endParaRPr lang="en-A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8A7784-B90F-4D0F-99EA-D8A78CE8D76B}"/>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xmlns="" id="{8F104B3E-5EA2-47CC-B715-E7E6784D9178}"/>
              </a:ext>
            </a:extLst>
          </p:cNvPr>
          <p:cNvSpPr>
            <a:spLocks noGrp="1"/>
          </p:cNvSpPr>
          <p:nvPr>
            <p:ph idx="1"/>
          </p:nvPr>
        </p:nvSpPr>
        <p:spPr>
          <a:xfrm>
            <a:off x="1103312" y="2052918"/>
            <a:ext cx="8946541" cy="4195481"/>
          </a:xfrm>
        </p:spPr>
        <p:txBody>
          <a:bodyPr/>
          <a:lstStyle/>
          <a:p>
            <a:endParaRPr lang="en-AU" dirty="0"/>
          </a:p>
        </p:txBody>
      </p:sp>
      <p:pic>
        <p:nvPicPr>
          <p:cNvPr id="5" name="Picture 4">
            <a:extLst>
              <a:ext uri="{FF2B5EF4-FFF2-40B4-BE49-F238E27FC236}">
                <a16:creationId xmlns:a16="http://schemas.microsoft.com/office/drawing/2014/main" xmlns="" id="{64187F83-B6BB-4BD9-B65B-FA4C4F9A8900}"/>
              </a:ext>
            </a:extLst>
          </p:cNvPr>
          <p:cNvPicPr>
            <a:picLocks noChangeAspect="1"/>
          </p:cNvPicPr>
          <p:nvPr/>
        </p:nvPicPr>
        <p:blipFill rotWithShape="1">
          <a:blip r:embed="rId2"/>
          <a:srcRect l="27936" t="11376" r="38417" b="3609"/>
          <a:stretch/>
        </p:blipFill>
        <p:spPr>
          <a:xfrm>
            <a:off x="646111" y="302004"/>
            <a:ext cx="5117126" cy="6316910"/>
          </a:xfrm>
          <a:prstGeom prst="rect">
            <a:avLst/>
          </a:prstGeom>
        </p:spPr>
      </p:pic>
      <p:pic>
        <p:nvPicPr>
          <p:cNvPr id="6" name="Picture 5">
            <a:extLst>
              <a:ext uri="{FF2B5EF4-FFF2-40B4-BE49-F238E27FC236}">
                <a16:creationId xmlns:a16="http://schemas.microsoft.com/office/drawing/2014/main" xmlns="" id="{24F1781D-58C8-41A1-AF02-573640FEA684}"/>
              </a:ext>
            </a:extLst>
          </p:cNvPr>
          <p:cNvPicPr>
            <a:picLocks noChangeAspect="1"/>
          </p:cNvPicPr>
          <p:nvPr/>
        </p:nvPicPr>
        <p:blipFill rotWithShape="1">
          <a:blip r:embed="rId3"/>
          <a:srcRect l="28073" t="11376" r="38280" b="3609"/>
          <a:stretch/>
        </p:blipFill>
        <p:spPr>
          <a:xfrm>
            <a:off x="6428765" y="302004"/>
            <a:ext cx="4762149" cy="6316910"/>
          </a:xfrm>
          <a:prstGeom prst="rect">
            <a:avLst/>
          </a:prstGeom>
        </p:spPr>
      </p:pic>
    </p:spTree>
    <p:extLst>
      <p:ext uri="{BB962C8B-B14F-4D97-AF65-F5344CB8AC3E}">
        <p14:creationId xmlns:p14="http://schemas.microsoft.com/office/powerpoint/2010/main" val="2580788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5F9F9-5AE0-4777-8DD9-3A623327406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xmlns="" id="{F3B137A3-FE0E-4167-B111-F7778A5C5377}"/>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xmlns="" id="{241D6E0E-804E-4AED-BE71-707E48C9C310}"/>
              </a:ext>
            </a:extLst>
          </p:cNvPr>
          <p:cNvPicPr>
            <a:picLocks noChangeAspect="1"/>
          </p:cNvPicPr>
          <p:nvPr/>
        </p:nvPicPr>
        <p:blipFill rotWithShape="1">
          <a:blip r:embed="rId2"/>
          <a:srcRect l="27937" t="11622" r="38348" b="3975"/>
          <a:stretch/>
        </p:blipFill>
        <p:spPr>
          <a:xfrm>
            <a:off x="3196206" y="209725"/>
            <a:ext cx="4630722" cy="6484690"/>
          </a:xfrm>
          <a:prstGeom prst="rect">
            <a:avLst/>
          </a:prstGeom>
        </p:spPr>
      </p:pic>
    </p:spTree>
    <p:extLst>
      <p:ext uri="{BB962C8B-B14F-4D97-AF65-F5344CB8AC3E}">
        <p14:creationId xmlns:p14="http://schemas.microsoft.com/office/powerpoint/2010/main" val="1765556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5BB77-2FF4-4E0E-B001-8A7EC4ED9764}"/>
              </a:ext>
            </a:extLst>
          </p:cNvPr>
          <p:cNvSpPr>
            <a:spLocks noGrp="1"/>
          </p:cNvSpPr>
          <p:nvPr>
            <p:ph type="title"/>
          </p:nvPr>
        </p:nvSpPr>
        <p:spPr>
          <a:xfrm>
            <a:off x="646111" y="452718"/>
            <a:ext cx="9404723" cy="1400530"/>
          </a:xfrm>
        </p:spPr>
        <p:txBody>
          <a:bodyPr/>
          <a:lstStyle/>
          <a:p>
            <a:r>
              <a:rPr lang="en-AU" b="1" dirty="0"/>
              <a:t>Premises Licence Data Request</a:t>
            </a:r>
          </a:p>
        </p:txBody>
      </p:sp>
      <p:sp>
        <p:nvSpPr>
          <p:cNvPr id="3" name="Content Placeholder 2">
            <a:extLst>
              <a:ext uri="{FF2B5EF4-FFF2-40B4-BE49-F238E27FC236}">
                <a16:creationId xmlns:a16="http://schemas.microsoft.com/office/drawing/2014/main" xmlns="" id="{A2EDF240-1D50-4A8C-819A-D59367A49A10}"/>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778173580"/>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9EB3E6-B9FF-4592-9F2D-D5A43C48DE3A}"/>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xmlns="" id="{2825927C-9B3A-48C1-8D65-ECB3FC4AF1DE}"/>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xmlns="" id="{C184625B-E1E7-45C1-BBF0-DB7955D5084A}"/>
              </a:ext>
            </a:extLst>
          </p:cNvPr>
          <p:cNvPicPr>
            <a:picLocks noChangeAspect="1"/>
          </p:cNvPicPr>
          <p:nvPr/>
        </p:nvPicPr>
        <p:blipFill rotWithShape="1">
          <a:blip r:embed="rId2"/>
          <a:srcRect l="27867" t="11622" r="38486" b="3486"/>
          <a:stretch/>
        </p:blipFill>
        <p:spPr>
          <a:xfrm>
            <a:off x="646111" y="228600"/>
            <a:ext cx="4844974" cy="6400799"/>
          </a:xfrm>
          <a:prstGeom prst="rect">
            <a:avLst/>
          </a:prstGeom>
        </p:spPr>
      </p:pic>
      <p:pic>
        <p:nvPicPr>
          <p:cNvPr id="5" name="Picture 4">
            <a:extLst>
              <a:ext uri="{FF2B5EF4-FFF2-40B4-BE49-F238E27FC236}">
                <a16:creationId xmlns:a16="http://schemas.microsoft.com/office/drawing/2014/main" xmlns="" id="{B41D1349-4747-45FE-BA31-E08369E7D67A}"/>
              </a:ext>
            </a:extLst>
          </p:cNvPr>
          <p:cNvPicPr>
            <a:picLocks noChangeAspect="1"/>
          </p:cNvPicPr>
          <p:nvPr/>
        </p:nvPicPr>
        <p:blipFill rotWithShape="1">
          <a:blip r:embed="rId3"/>
          <a:srcRect l="27936" t="11743" r="38417" b="3853"/>
          <a:stretch/>
        </p:blipFill>
        <p:spPr>
          <a:xfrm>
            <a:off x="6300131" y="243281"/>
            <a:ext cx="4915949" cy="6400799"/>
          </a:xfrm>
          <a:prstGeom prst="rect">
            <a:avLst/>
          </a:prstGeom>
        </p:spPr>
      </p:pic>
    </p:spTree>
    <p:extLst>
      <p:ext uri="{BB962C8B-B14F-4D97-AF65-F5344CB8AC3E}">
        <p14:creationId xmlns:p14="http://schemas.microsoft.com/office/powerpoint/2010/main" val="1080246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9C5A6-E907-4835-BB99-1C7E5D23EF5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xmlns="" id="{4612F418-F333-476F-9752-C0EB8FA9AF68}"/>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xmlns="" id="{7B6A359F-DDE7-4234-BE3B-932250B03449}"/>
              </a:ext>
            </a:extLst>
          </p:cNvPr>
          <p:cNvPicPr>
            <a:picLocks noChangeAspect="1"/>
          </p:cNvPicPr>
          <p:nvPr/>
        </p:nvPicPr>
        <p:blipFill rotWithShape="1">
          <a:blip r:embed="rId2"/>
          <a:srcRect l="28417" t="11743" r="38486" b="3608"/>
          <a:stretch/>
        </p:blipFill>
        <p:spPr>
          <a:xfrm>
            <a:off x="646111" y="276838"/>
            <a:ext cx="4798344" cy="6375632"/>
          </a:xfrm>
          <a:prstGeom prst="rect">
            <a:avLst/>
          </a:prstGeom>
        </p:spPr>
      </p:pic>
      <p:pic>
        <p:nvPicPr>
          <p:cNvPr id="5" name="Picture 4">
            <a:extLst>
              <a:ext uri="{FF2B5EF4-FFF2-40B4-BE49-F238E27FC236}">
                <a16:creationId xmlns:a16="http://schemas.microsoft.com/office/drawing/2014/main" xmlns="" id="{329524CB-1045-4C47-AE0B-EDB175CCAB7C}"/>
              </a:ext>
            </a:extLst>
          </p:cNvPr>
          <p:cNvPicPr>
            <a:picLocks noChangeAspect="1"/>
          </p:cNvPicPr>
          <p:nvPr/>
        </p:nvPicPr>
        <p:blipFill rotWithShape="1">
          <a:blip r:embed="rId3"/>
          <a:srcRect l="27867" t="11922" r="38418" b="3976"/>
          <a:stretch/>
        </p:blipFill>
        <p:spPr>
          <a:xfrm>
            <a:off x="6442745" y="276838"/>
            <a:ext cx="4731391" cy="6375632"/>
          </a:xfrm>
          <a:prstGeom prst="rect">
            <a:avLst/>
          </a:prstGeom>
        </p:spPr>
      </p:pic>
    </p:spTree>
    <p:extLst>
      <p:ext uri="{BB962C8B-B14F-4D97-AF65-F5344CB8AC3E}">
        <p14:creationId xmlns:p14="http://schemas.microsoft.com/office/powerpoint/2010/main" val="1643806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Liquor Amendment (Review) Act</a:t>
            </a:r>
          </a:p>
        </p:txBody>
      </p:sp>
      <p:sp>
        <p:nvSpPr>
          <p:cNvPr id="3" name="Content Placeholder 2"/>
          <p:cNvSpPr>
            <a:spLocks noGrp="1"/>
          </p:cNvSpPr>
          <p:nvPr>
            <p:ph idx="1"/>
          </p:nvPr>
        </p:nvSpPr>
        <p:spPr/>
        <p:txBody>
          <a:bodyPr/>
          <a:lstStyle/>
          <a:p>
            <a:r>
              <a:rPr lang="en-AU" dirty="0"/>
              <a:t>New “anti-churning” provision: sec 144H. If licensees are being churned, primarily to avoid remedial action for strikes, and bad conduct is ongoing, ILGA may impose conditions to stop churning or otherwise to manage/limit risks of re-offence.</a:t>
            </a:r>
          </a:p>
          <a:p>
            <a:r>
              <a:rPr lang="en-AU" dirty="0"/>
              <a:t>Strike takes effect when ILGA imposes the strike (not when the offence occurs). Remains in force for 3 years, unless revoked earlier:  144K(2), but remedial action (conditions) continue: sec 144K(3).</a:t>
            </a:r>
          </a:p>
          <a:p>
            <a:r>
              <a:rPr lang="en-AU" dirty="0"/>
              <a:t>New ‘review’ mechanism for strikes to be revoked by ILGA on application by licensee/manager, made more than 6 months after strike imposed: sec.144O. Must show compliance with remedial measures, measures/training to deal with risks that caused strike and no more prescribed offences have occurred.</a:t>
            </a:r>
          </a:p>
          <a:p>
            <a:pPr>
              <a:buNone/>
            </a:pPr>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Liquor Amendment (Review) Act</a:t>
            </a:r>
          </a:p>
        </p:txBody>
      </p:sp>
      <p:sp>
        <p:nvSpPr>
          <p:cNvPr id="3" name="Content Placeholder 2"/>
          <p:cNvSpPr>
            <a:spLocks noGrp="1"/>
          </p:cNvSpPr>
          <p:nvPr>
            <p:ph idx="1"/>
          </p:nvPr>
        </p:nvSpPr>
        <p:spPr/>
        <p:txBody>
          <a:bodyPr/>
          <a:lstStyle/>
          <a:p>
            <a:r>
              <a:rPr lang="en-AU" dirty="0"/>
              <a:t>If ILGA revokes strike, any remedial measures cease to have effect: sec 144O(5). [So should always invoke this procedure, while strike is on foot, to remove condition?].</a:t>
            </a:r>
          </a:p>
          <a:p>
            <a:r>
              <a:rPr lang="en-AU" dirty="0"/>
              <a:t>NCAT administrative review available for decisions to impose a strike and/or take remedial action: sec 144N. 21 days to make application for administrative review: 144N(2). Decision is stayed pending review, unless NCAT  determines otherwise: sec 144N(4).</a:t>
            </a:r>
          </a:p>
          <a:p>
            <a:r>
              <a:rPr lang="en-AU" dirty="0"/>
              <a:t>Clubs. Strikes still relate to the licence, (not personal to the licensee or approved manager) but no cancellation/suspension available. Worst available sanctions are appointing an administrator, or permanently disqualifying individuals from holding office (including on Club’s Board).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Liquor Amendment (Review) Act</a:t>
            </a:r>
          </a:p>
        </p:txBody>
      </p:sp>
      <p:sp>
        <p:nvSpPr>
          <p:cNvPr id="3" name="Content Placeholder 2"/>
          <p:cNvSpPr>
            <a:spLocks noGrp="1"/>
          </p:cNvSpPr>
          <p:nvPr>
            <p:ph idx="1"/>
          </p:nvPr>
        </p:nvSpPr>
        <p:spPr/>
        <p:txBody>
          <a:bodyPr/>
          <a:lstStyle/>
          <a:p>
            <a:r>
              <a:rPr lang="en-AU" i="1" dirty="0"/>
              <a:t>Transitional Provisions – </a:t>
            </a:r>
            <a:r>
              <a:rPr lang="en-AU" dirty="0"/>
              <a:t>Any strike incurred before 1 Oct 2017 is revoked: Act Schedule 1, cl. 57(1).</a:t>
            </a:r>
          </a:p>
          <a:p>
            <a:r>
              <a:rPr lang="en-AU" dirty="0"/>
              <a:t>Conditions imposed under previous strikes continue: cl. 57(2).</a:t>
            </a:r>
          </a:p>
          <a:p>
            <a:r>
              <a:rPr lang="en-AU" dirty="0"/>
              <a:t>New strikes can only be incurred for offences committed after 1 October 2017: cl. 57(3).</a:t>
            </a:r>
          </a:p>
          <a:p>
            <a:pPr>
              <a:buNone/>
            </a:pPr>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Changes</a:t>
            </a:r>
          </a:p>
        </p:txBody>
      </p:sp>
      <p:sp>
        <p:nvSpPr>
          <p:cNvPr id="3" name="Content Placeholder 2"/>
          <p:cNvSpPr>
            <a:spLocks noGrp="1"/>
          </p:cNvSpPr>
          <p:nvPr>
            <p:ph idx="1"/>
          </p:nvPr>
        </p:nvSpPr>
        <p:spPr/>
        <p:txBody>
          <a:bodyPr>
            <a:normAutofit lnSpcReduction="10000"/>
          </a:bodyPr>
          <a:lstStyle/>
          <a:p>
            <a:r>
              <a:rPr lang="en-AU" dirty="0" err="1"/>
              <a:t>ePINs</a:t>
            </a:r>
            <a:r>
              <a:rPr lang="en-AU" dirty="0"/>
              <a:t>. Act amended to allow for issue of e-PINs. E-PIN will issue when recipient elects to receive electronically. Details in Fines Act.</a:t>
            </a:r>
          </a:p>
          <a:p>
            <a:r>
              <a:rPr lang="en-AU" dirty="0"/>
              <a:t>Interim restaurant authorisations commenced. Provision made for them to be revoked.</a:t>
            </a:r>
          </a:p>
          <a:p>
            <a:r>
              <a:rPr lang="en-AU" dirty="0"/>
              <a:t>Deemed provisional approval of change boundaries for licensed restaurants if area is used for sale of liquor ancillary to outdoor dining and council approval has been obtained: cl. 80B Liquor Reg.</a:t>
            </a:r>
          </a:p>
          <a:p>
            <a:r>
              <a:rPr lang="en-AU" dirty="0"/>
              <a:t>Compliance risk loadings to annual fees. Removed step-up of loadings where a strike is in force.</a:t>
            </a:r>
          </a:p>
          <a:p>
            <a:r>
              <a:rPr lang="en-AU" dirty="0"/>
              <a:t>New cl. 9C gives ILGA some discretion to excuse non-compliance with advertising requirements. May alleviate harshness of decisions such as </a:t>
            </a:r>
            <a:r>
              <a:rPr lang="en-AU" dirty="0" err="1"/>
              <a:t>Coote</a:t>
            </a:r>
            <a:r>
              <a:rPr lang="en-AU" dirty="0"/>
              <a:t>, Blackhead SLSC and Wild Rover.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Changes</a:t>
            </a:r>
          </a:p>
        </p:txBody>
      </p:sp>
      <p:sp>
        <p:nvSpPr>
          <p:cNvPr id="3" name="Content Placeholder 2"/>
          <p:cNvSpPr>
            <a:spLocks noGrp="1"/>
          </p:cNvSpPr>
          <p:nvPr>
            <p:ph idx="1"/>
          </p:nvPr>
        </p:nvSpPr>
        <p:spPr/>
        <p:txBody>
          <a:bodyPr/>
          <a:lstStyle/>
          <a:p>
            <a:r>
              <a:rPr lang="en-AU" dirty="0"/>
              <a:t>Clause 9C discretion may be exercised if ILGA is satisfied that:</a:t>
            </a:r>
          </a:p>
          <a:p>
            <a:pPr>
              <a:buNone/>
            </a:pPr>
            <a:r>
              <a:rPr lang="en-AU" dirty="0"/>
              <a:t>	(a) applicant has made all reasonable efforts to comply; or</a:t>
            </a:r>
          </a:p>
          <a:p>
            <a:pPr>
              <a:buNone/>
            </a:pPr>
            <a:r>
              <a:rPr lang="en-AU" dirty="0"/>
              <a:t>	(b) the failure is of a minor or technical nature.</a:t>
            </a:r>
          </a:p>
          <a:p>
            <a:pPr>
              <a:buNone/>
            </a:pPr>
            <a:endParaRPr lang="en-AU" dirty="0"/>
          </a:p>
          <a:p>
            <a:pPr>
              <a:buNone/>
            </a:pPr>
            <a:r>
              <a:rPr lang="en-AU" dirty="0"/>
              <a:t>Evidence of age documents now include:</a:t>
            </a:r>
          </a:p>
          <a:p>
            <a:pPr>
              <a:buNone/>
            </a:pPr>
            <a:r>
              <a:rPr lang="en-AU" dirty="0"/>
              <a:t> - digital drivers licences issued by RMS and which have a DOB</a:t>
            </a:r>
          </a:p>
          <a:p>
            <a:pPr>
              <a:buFontTx/>
              <a:buChar char="-"/>
            </a:pPr>
            <a:r>
              <a:rPr lang="en-AU" dirty="0" err="1"/>
              <a:t>KeyPass</a:t>
            </a:r>
            <a:r>
              <a:rPr lang="en-AU" dirty="0"/>
              <a:t> identity card, issued by Australia Post.</a:t>
            </a:r>
          </a:p>
          <a:p>
            <a:pPr>
              <a:buNone/>
            </a:pPr>
            <a:endParaRPr lang="en-AU" dirty="0"/>
          </a:p>
          <a:p>
            <a:pPr>
              <a:buNone/>
            </a:pPr>
            <a:r>
              <a:rPr lang="en-AU" dirty="0"/>
              <a:t>Provision for PINs under the GALA Act.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346</TotalTime>
  <Words>2880</Words>
  <Application>Microsoft Office PowerPoint</Application>
  <PresentationFormat>Widescreen</PresentationFormat>
  <Paragraphs>196</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Century Gothic</vt:lpstr>
      <vt:lpstr>Wingdings 3</vt:lpstr>
      <vt:lpstr>Ion</vt:lpstr>
      <vt:lpstr>14th Annual Liquor and Gaming Law Update</vt:lpstr>
      <vt:lpstr>Liquor Amendment (Review) Act</vt:lpstr>
      <vt:lpstr>Liquor Amendment (Review) Act</vt:lpstr>
      <vt:lpstr>Liquor Amendment (Review)  Act</vt:lpstr>
      <vt:lpstr>Liquor Amendment (Review) Act</vt:lpstr>
      <vt:lpstr>Liquor Amendment (Review) Act</vt:lpstr>
      <vt:lpstr>Liquor Amendment (Review) Act</vt:lpstr>
      <vt:lpstr>Other Changes</vt:lpstr>
      <vt:lpstr>Other Changes</vt:lpstr>
      <vt:lpstr>Other Changes</vt:lpstr>
      <vt:lpstr>NCAT</vt:lpstr>
      <vt:lpstr>NCAT</vt:lpstr>
      <vt:lpstr>PowerPoint Presentation</vt:lpstr>
      <vt:lpstr>PowerPoint Presentation</vt:lpstr>
      <vt:lpstr>NCAT</vt:lpstr>
      <vt:lpstr>NCAT</vt:lpstr>
      <vt:lpstr>NCAT</vt:lpstr>
      <vt:lpstr>NCAT</vt:lpstr>
      <vt:lpstr>NCAT</vt:lpstr>
      <vt:lpstr>NCAT</vt:lpstr>
      <vt:lpstr>NCAT</vt:lpstr>
      <vt:lpstr>NCAT</vt:lpstr>
      <vt:lpstr>Legislative Reviews</vt:lpstr>
      <vt:lpstr>ETAs</vt:lpstr>
      <vt:lpstr>Cases</vt:lpstr>
      <vt:lpstr>Cases</vt:lpstr>
      <vt:lpstr>Cases</vt:lpstr>
      <vt:lpstr>Cases</vt:lpstr>
      <vt:lpstr>Cases</vt:lpstr>
      <vt:lpstr>Notable ILGA Decisions</vt:lpstr>
      <vt:lpstr>Notable ILGA Decisions</vt:lpstr>
      <vt:lpstr>Notable ILGA Decisions</vt:lpstr>
      <vt:lpstr>Notable ILGA Decisions</vt:lpstr>
      <vt:lpstr>Notable ILGA Decisions</vt:lpstr>
      <vt:lpstr>Notable ILGA Decisions</vt:lpstr>
      <vt:lpstr>PowerPoint Presentation</vt:lpstr>
      <vt:lpstr>PowerPoint Presentation</vt:lpstr>
      <vt:lpstr>Premises File Archive and Records Request</vt:lpstr>
      <vt:lpstr>PowerPoint Presentation</vt:lpstr>
      <vt:lpstr>PowerPoint Presentation</vt:lpstr>
      <vt:lpstr>PowerPoint Presentation</vt:lpstr>
      <vt:lpstr>Premises Licence Data Request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14th Annual Liquor and Gaming Law Update</dc:title>
  <dc:creator>Accounts</dc:creator>
  <cp:lastModifiedBy>Alex</cp:lastModifiedBy>
  <cp:revision>40</cp:revision>
  <dcterms:created xsi:type="dcterms:W3CDTF">2018-03-02T01:51:05Z</dcterms:created>
  <dcterms:modified xsi:type="dcterms:W3CDTF">2018-03-13T05:42:11Z</dcterms:modified>
</cp:coreProperties>
</file>